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85" r:id="rId1"/>
  </p:sldMasterIdLst>
  <p:notesMasterIdLst>
    <p:notesMasterId r:id="rId39"/>
  </p:notesMasterIdLst>
  <p:handoutMasterIdLst>
    <p:handoutMasterId r:id="rId40"/>
  </p:handoutMasterIdLst>
  <p:sldIdLst>
    <p:sldId id="256" r:id="rId2"/>
    <p:sldId id="524" r:id="rId3"/>
    <p:sldId id="446" r:id="rId4"/>
    <p:sldId id="542" r:id="rId5"/>
    <p:sldId id="527" r:id="rId6"/>
    <p:sldId id="510" r:id="rId7"/>
    <p:sldId id="528" r:id="rId8"/>
    <p:sldId id="515" r:id="rId9"/>
    <p:sldId id="535" r:id="rId10"/>
    <p:sldId id="529" r:id="rId11"/>
    <p:sldId id="532" r:id="rId12"/>
    <p:sldId id="531" r:id="rId13"/>
    <p:sldId id="451" r:id="rId14"/>
    <p:sldId id="452" r:id="rId15"/>
    <p:sldId id="454" r:id="rId16"/>
    <p:sldId id="455" r:id="rId17"/>
    <p:sldId id="457" r:id="rId18"/>
    <p:sldId id="467" r:id="rId19"/>
    <p:sldId id="530" r:id="rId20"/>
    <p:sldId id="521" r:id="rId21"/>
    <p:sldId id="474" r:id="rId22"/>
    <p:sldId id="475" r:id="rId23"/>
    <p:sldId id="476" r:id="rId24"/>
    <p:sldId id="477" r:id="rId25"/>
    <p:sldId id="481" r:id="rId26"/>
    <p:sldId id="484" r:id="rId27"/>
    <p:sldId id="536" r:id="rId28"/>
    <p:sldId id="537" r:id="rId29"/>
    <p:sldId id="522" r:id="rId30"/>
    <p:sldId id="492" r:id="rId31"/>
    <p:sldId id="495" r:id="rId32"/>
    <p:sldId id="496" r:id="rId33"/>
    <p:sldId id="498" r:id="rId34"/>
    <p:sldId id="502" r:id="rId35"/>
    <p:sldId id="526" r:id="rId36"/>
    <p:sldId id="523" r:id="rId37"/>
    <p:sldId id="507" r:id="rId38"/>
  </p:sldIdLst>
  <p:sldSz cx="9144000" cy="6858000" type="screen4x3"/>
  <p:notesSz cx="6797675" cy="9928225"/>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thanasiadis" initials="a" lastIdx="2" clrIdx="0"/>
  <p:cmAuthor id="1" name="Sophia Stavraki" initials="SS" lastIdx="4" clrIdx="1"/>
  <p:cmAuthor id="2" name="Svetoslav Danchev" initials="SD" lastIdx="4" clrIdx="2">
    <p:extLst/>
  </p:cmAuthor>
  <p:cmAuthor id="3" name="Association EFEX" initials="AE" lastIdx="2" clrIdx="3">
    <p:extLst>
      <p:ext uri="{19B8F6BF-5375-455C-9EA6-DF929625EA0E}">
        <p15:presenceInfo xmlns:p15="http://schemas.microsoft.com/office/powerpoint/2012/main" userId="1695a6572fcb73dd" providerId="Windows Live"/>
      </p:ext>
    </p:extLst>
  </p:cmAuthor>
  <p:cmAuthor id="4" name="Thanos Athanasiadis" initials="TA" lastIdx="1" clrIdx="4">
    <p:extLst>
      <p:ext uri="{19B8F6BF-5375-455C-9EA6-DF929625EA0E}">
        <p15:presenceInfo xmlns:p15="http://schemas.microsoft.com/office/powerpoint/2012/main" userId="31774b0f9c6eff4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4DD3"/>
    <a:srgbClr val="3030F0"/>
    <a:srgbClr val="1010DE"/>
    <a:srgbClr val="3E37CD"/>
    <a:srgbClr val="4F7921"/>
    <a:srgbClr val="558B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6" autoAdjust="0"/>
    <p:restoredTop sz="96395" autoAdjust="0"/>
  </p:normalViewPr>
  <p:slideViewPr>
    <p:cSldViewPr>
      <p:cViewPr varScale="1">
        <p:scale>
          <a:sx n="64" d="100"/>
          <a:sy n="64" d="100"/>
        </p:scale>
        <p:origin x="142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thanasiadis\Desktop\&#917;&#934;&#917;&#935;\OTC-Figues-Table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thanasiadis\Desktop\&#917;&#934;&#917;&#935;\Farmakeia_output%20(003).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athanasiadis\Desktop\&#917;&#934;&#917;&#935;\&#913;&#928;&#927;&#932;&#917;&#923;&#917;&#931;&#924;&#913;&#932;&#913;%20&#928;&#929;&#937;&#932;&#927;&#915;&#917;&#925;&#927;&#933;&#931;%20&#917;&#929;&#917;&#933;&#925;&#913;&#931;_&#931;&#933;&#925;&#917;&#925;&#932;&#917;&#933;&#926;&#917;&#921;&#931;%20(&#934;&#913;&#929;&#924;&#913;&#922;&#917;&#921;&#913;-&#928;&#927;&#923;&#921;&#932;&#917;&#931;)\Farmakeia_output%20(003).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athanasiadis\Desktop\&#917;&#934;&#917;&#935;\&#913;&#928;&#927;&#932;&#917;&#923;&#917;&#931;&#924;&#913;&#932;&#913;%20&#928;&#929;&#937;&#932;&#927;&#915;&#917;&#925;&#927;&#933;&#931;%20&#917;&#929;&#917;&#933;&#925;&#913;&#931;_&#931;&#933;&#925;&#917;&#925;&#932;&#917;&#933;&#926;&#917;&#921;&#931;%20(&#934;&#913;&#929;&#924;&#913;&#922;&#917;&#921;&#913;-&#928;&#927;&#923;&#921;&#932;&#917;&#931;)\Polites_output.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athanasiadis\Desktop\&#917;&#934;&#917;&#935;\&#913;&#928;&#927;&#932;&#917;&#923;&#917;&#931;&#924;&#913;&#932;&#913;%20&#928;&#929;&#937;&#932;&#927;&#915;&#917;&#925;&#927;&#933;&#931;%20&#917;&#929;&#917;&#933;&#925;&#913;&#931;_&#931;&#933;&#925;&#917;&#925;&#932;&#917;&#933;&#926;&#917;&#921;&#931;%20(&#934;&#913;&#929;&#924;&#913;&#922;&#917;&#921;&#913;-&#928;&#927;&#923;&#921;&#932;&#917;&#931;)\Polites_output.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athanasiadis\Desktop\&#917;&#934;&#917;&#935;\&#913;&#928;&#927;&#932;&#917;&#923;&#917;&#931;&#924;&#913;&#932;&#913;%20&#928;&#929;&#937;&#932;&#927;&#915;&#917;&#925;&#927;&#933;&#931;%20&#917;&#929;&#917;&#933;&#925;&#913;&#931;_&#931;&#933;&#925;&#917;&#925;&#932;&#917;&#933;&#926;&#917;&#921;&#931;%20(&#934;&#913;&#929;&#924;&#913;&#922;&#917;&#921;&#913;-&#928;&#927;&#923;&#921;&#932;&#917;&#931;)\Polites_output.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athanasiadis\Desktop\&#917;&#934;&#917;&#935;\&#913;&#928;&#927;&#932;&#917;&#923;&#917;&#931;&#924;&#913;&#932;&#913;%20&#928;&#929;&#937;&#932;&#927;&#915;&#917;&#925;&#927;&#933;&#931;%20&#917;&#929;&#917;&#933;&#925;&#913;&#931;_&#931;&#933;&#925;&#917;&#925;&#932;&#917;&#933;&#926;&#917;&#921;&#931;%20(&#934;&#913;&#929;&#924;&#913;&#922;&#917;&#921;&#913;-&#928;&#927;&#923;&#921;&#932;&#917;&#931;)\Polites_output.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athanasiadis\Desktop\&#917;&#934;&#917;&#935;\&#913;&#928;&#927;&#932;&#917;&#923;&#917;&#931;&#924;&#913;&#932;&#913;%20&#928;&#929;&#937;&#932;&#927;&#915;&#917;&#925;&#927;&#933;&#931;%20&#917;&#929;&#917;&#933;&#925;&#913;&#931;_&#931;&#933;&#925;&#917;&#925;&#932;&#917;&#933;&#926;&#917;&#921;&#931;%20(&#934;&#913;&#929;&#924;&#913;&#922;&#917;&#921;&#913;-&#928;&#927;&#923;&#921;&#932;&#917;&#931;)\Polites_output.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athanasiadis\Desktop\&#917;&#934;&#917;&#935;\Polites_output.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athanasiadis\Desktop\&#917;&#934;&#917;&#935;\Polites_output.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athanasiadis\Desktop\&#917;&#934;&#917;&#935;\&#913;&#928;&#927;&#932;&#917;&#923;&#917;&#931;&#924;&#913;&#932;&#913;%20&#928;&#929;&#937;&#932;&#927;&#915;&#917;&#925;&#927;&#933;&#931;%20&#917;&#929;&#917;&#933;&#925;&#913;&#931;_&#931;&#933;&#925;&#917;&#925;&#932;&#917;&#933;&#926;&#917;&#921;&#931;%20(&#934;&#913;&#929;&#924;&#913;&#922;&#917;&#921;&#913;-&#928;&#927;&#923;&#921;&#932;&#917;&#931;)\Polites_output.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athanasiadis\Desktop\&#917;&#934;&#917;&#935;\&#913;&#928;&#927;&#932;&#917;&#923;&#917;&#931;&#924;&#913;&#932;&#913;%20&#928;&#929;&#937;&#932;&#927;&#915;&#917;&#925;&#927;&#933;&#931;%20&#917;&#929;&#917;&#933;&#925;&#913;&#931;_&#931;&#933;&#925;&#917;&#925;&#932;&#917;&#933;&#926;&#917;&#921;&#931;%20(&#934;&#913;&#929;&#924;&#913;&#922;&#917;&#921;&#913;-&#928;&#927;&#923;&#921;&#932;&#917;&#931;)\Polites_output.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athanasiadis\Desktop\&#917;&#934;&#917;&#935;\Polites_output.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athanasiadis\Desktop\&#917;&#934;&#917;&#935;\Polites_output.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athanasiadis\Desktop\&#917;&#934;&#917;&#935;\Polites_output.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athanasiadis\Desktop\&#917;&#934;&#917;&#935;\Polites_output.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athanasiadis\Desktop\&#917;&#934;&#917;&#935;\Polites_output.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athanasiadis\Desktop\&#917;&#934;&#917;&#935;\Polites_output.xlsx" TargetMode="External"/><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thanasiadis\Desktop\&#917;&#934;&#917;&#935;\Farmakeia_output%20(00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thanasiadis\Desktop\&#917;&#934;&#917;&#935;\Farmakeia_output%20(00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thanasiadis\Desktop\&#917;&#934;&#917;&#935;\Farmakeia_output%20(00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thanasiadis\Desktop\&#917;&#934;&#917;&#935;\Farmakeia_output%20(003).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'new_D35-D36'!$B$36</c:f>
              <c:strCache>
                <c:ptCount val="1"/>
                <c:pt idx="0">
                  <c:v>2016</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'new_D35-D36'!$A$37:$A$54</c:f>
              <c:strCache>
                <c:ptCount val="18"/>
                <c:pt idx="0">
                  <c:v>Τουρκία </c:v>
                </c:pt>
                <c:pt idx="1">
                  <c:v>Σλοβενία </c:v>
                </c:pt>
                <c:pt idx="2">
                  <c:v>Κροατία</c:v>
                </c:pt>
                <c:pt idx="3">
                  <c:v>Λιθουανία</c:v>
                </c:pt>
                <c:pt idx="4">
                  <c:v>Ελλάδα</c:v>
                </c:pt>
                <c:pt idx="5">
                  <c:v>Δανία</c:v>
                </c:pt>
                <c:pt idx="6">
                  <c:v>Φινλανδία </c:v>
                </c:pt>
                <c:pt idx="7">
                  <c:v>Ρουμανία</c:v>
                </c:pt>
                <c:pt idx="8">
                  <c:v>Ελβετία</c:v>
                </c:pt>
                <c:pt idx="9">
                  <c:v>Σουηδία</c:v>
                </c:pt>
                <c:pt idx="10">
                  <c:v>Ουκρανία</c:v>
                </c:pt>
                <c:pt idx="11">
                  <c:v>Ολλανδία</c:v>
                </c:pt>
                <c:pt idx="12">
                  <c:v>Βέλγιο</c:v>
                </c:pt>
                <c:pt idx="13">
                  <c:v>Αυστρία</c:v>
                </c:pt>
                <c:pt idx="14">
                  <c:v>Ισπανία</c:v>
                </c:pt>
                <c:pt idx="15">
                  <c:v>Ιταλία</c:v>
                </c:pt>
                <c:pt idx="16">
                  <c:v>Πολωνία</c:v>
                </c:pt>
                <c:pt idx="17">
                  <c:v>Γερμανία</c:v>
                </c:pt>
              </c:strCache>
            </c:strRef>
          </c:cat>
          <c:val>
            <c:numRef>
              <c:f>'new_D35-D36'!$B$37:$B$54</c:f>
              <c:numCache>
                <c:formatCode>#,##0</c:formatCode>
                <c:ptCount val="18"/>
                <c:pt idx="0">
                  <c:v>50.58</c:v>
                </c:pt>
                <c:pt idx="1">
                  <c:v>52.45</c:v>
                </c:pt>
                <c:pt idx="2">
                  <c:v>59.73</c:v>
                </c:pt>
                <c:pt idx="3">
                  <c:v>85.75</c:v>
                </c:pt>
                <c:pt idx="4">
                  <c:v>161</c:v>
                </c:pt>
                <c:pt idx="5">
                  <c:v>187.1</c:v>
                </c:pt>
                <c:pt idx="6">
                  <c:v>257.5</c:v>
                </c:pt>
                <c:pt idx="7">
                  <c:v>697.41</c:v>
                </c:pt>
                <c:pt idx="8">
                  <c:v>708.18</c:v>
                </c:pt>
                <c:pt idx="9">
                  <c:v>717.97</c:v>
                </c:pt>
                <c:pt idx="10">
                  <c:v>762.86</c:v>
                </c:pt>
                <c:pt idx="11">
                  <c:v>789</c:v>
                </c:pt>
                <c:pt idx="12">
                  <c:v>820.41</c:v>
                </c:pt>
                <c:pt idx="13">
                  <c:v>821.28</c:v>
                </c:pt>
                <c:pt idx="14">
                  <c:v>1115</c:v>
                </c:pt>
                <c:pt idx="15">
                  <c:v>2439.9</c:v>
                </c:pt>
                <c:pt idx="16">
                  <c:v>3047.31</c:v>
                </c:pt>
                <c:pt idx="17">
                  <c:v>6582</c:v>
                </c:pt>
              </c:numCache>
            </c:numRef>
          </c:val>
          <c:extLst>
            <c:ext xmlns:c16="http://schemas.microsoft.com/office/drawing/2014/chart" uri="{C3380CC4-5D6E-409C-BE32-E72D297353CC}">
              <c16:uniqueId val="{00000000-A55A-4686-8DBE-4A7A42DA6793}"/>
            </c:ext>
          </c:extLst>
        </c:ser>
        <c:ser>
          <c:idx val="1"/>
          <c:order val="1"/>
          <c:tx>
            <c:strRef>
              <c:f>'new_D35-D36'!$C$36</c:f>
              <c:strCache>
                <c:ptCount val="1"/>
                <c:pt idx="0">
                  <c:v>2015</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'new_D35-D36'!$A$37:$A$54</c:f>
              <c:strCache>
                <c:ptCount val="18"/>
                <c:pt idx="0">
                  <c:v>Τουρκία </c:v>
                </c:pt>
                <c:pt idx="1">
                  <c:v>Σλοβενία </c:v>
                </c:pt>
                <c:pt idx="2">
                  <c:v>Κροατία</c:v>
                </c:pt>
                <c:pt idx="3">
                  <c:v>Λιθουανία</c:v>
                </c:pt>
                <c:pt idx="4">
                  <c:v>Ελλάδα</c:v>
                </c:pt>
                <c:pt idx="5">
                  <c:v>Δανία</c:v>
                </c:pt>
                <c:pt idx="6">
                  <c:v>Φινλανδία </c:v>
                </c:pt>
                <c:pt idx="7">
                  <c:v>Ρουμανία</c:v>
                </c:pt>
                <c:pt idx="8">
                  <c:v>Ελβετία</c:v>
                </c:pt>
                <c:pt idx="9">
                  <c:v>Σουηδία</c:v>
                </c:pt>
                <c:pt idx="10">
                  <c:v>Ουκρανία</c:v>
                </c:pt>
                <c:pt idx="11">
                  <c:v>Ολλανδία</c:v>
                </c:pt>
                <c:pt idx="12">
                  <c:v>Βέλγιο</c:v>
                </c:pt>
                <c:pt idx="13">
                  <c:v>Αυστρία</c:v>
                </c:pt>
                <c:pt idx="14">
                  <c:v>Ισπανία</c:v>
                </c:pt>
                <c:pt idx="15">
                  <c:v>Ιταλία</c:v>
                </c:pt>
                <c:pt idx="16">
                  <c:v>Πολωνία</c:v>
                </c:pt>
                <c:pt idx="17">
                  <c:v>Γερμανία</c:v>
                </c:pt>
              </c:strCache>
            </c:strRef>
          </c:cat>
          <c:val>
            <c:numRef>
              <c:f>'new_D35-D36'!$C$37:$C$54</c:f>
              <c:numCache>
                <c:formatCode>#,##0</c:formatCode>
                <c:ptCount val="18"/>
                <c:pt idx="0">
                  <c:v>43.67</c:v>
                </c:pt>
                <c:pt idx="1">
                  <c:v>51.4</c:v>
                </c:pt>
                <c:pt idx="2">
                  <c:v>58.9</c:v>
                </c:pt>
                <c:pt idx="3">
                  <c:v>79.8</c:v>
                </c:pt>
                <c:pt idx="4">
                  <c:v>161</c:v>
                </c:pt>
                <c:pt idx="5">
                  <c:v>176.27</c:v>
                </c:pt>
                <c:pt idx="6">
                  <c:v>262.66000000000003</c:v>
                </c:pt>
                <c:pt idx="7">
                  <c:v>651.57000000000005</c:v>
                </c:pt>
                <c:pt idx="8">
                  <c:v>709.09</c:v>
                </c:pt>
                <c:pt idx="9">
                  <c:v>709.16</c:v>
                </c:pt>
                <c:pt idx="10">
                  <c:v>748.68</c:v>
                </c:pt>
                <c:pt idx="11">
                  <c:v>744.8</c:v>
                </c:pt>
                <c:pt idx="12">
                  <c:v>824.61</c:v>
                </c:pt>
                <c:pt idx="13">
                  <c:v>803.4</c:v>
                </c:pt>
                <c:pt idx="14">
                  <c:v>1092</c:v>
                </c:pt>
                <c:pt idx="15">
                  <c:v>2486.9</c:v>
                </c:pt>
                <c:pt idx="16">
                  <c:v>2826.64</c:v>
                </c:pt>
                <c:pt idx="17">
                  <c:v>6412</c:v>
                </c:pt>
              </c:numCache>
            </c:numRef>
          </c:val>
          <c:extLst>
            <c:ext xmlns:c16="http://schemas.microsoft.com/office/drawing/2014/chart" uri="{C3380CC4-5D6E-409C-BE32-E72D297353CC}">
              <c16:uniqueId val="{00000001-A55A-4686-8DBE-4A7A42DA6793}"/>
            </c:ext>
          </c:extLst>
        </c:ser>
        <c:dLbls>
          <c:showLegendKey val="0"/>
          <c:showVal val="0"/>
          <c:showCatName val="0"/>
          <c:showSerName val="0"/>
          <c:showPercent val="0"/>
          <c:showBubbleSize val="0"/>
        </c:dLbls>
        <c:gapWidth val="60"/>
        <c:axId val="653087552"/>
        <c:axId val="653070080"/>
      </c:barChart>
      <c:catAx>
        <c:axId val="653087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53070080"/>
        <c:crosses val="autoZero"/>
        <c:auto val="1"/>
        <c:lblAlgn val="ctr"/>
        <c:lblOffset val="100"/>
        <c:noMultiLvlLbl val="0"/>
      </c:catAx>
      <c:valAx>
        <c:axId val="6530700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53087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l-GR" sz="1400" dirty="0"/>
              <a:t>Πολίτες ρωτούν τον φαρμακοποιό για ΜΗ.ΣΥ.ΦΑ.</a:t>
            </a:r>
            <a:endParaRPr lang="en-US" sz="1400" dirty="0"/>
          </a:p>
        </c:rich>
      </c:tx>
      <c:layout>
        <c:manualLayout>
          <c:xMode val="edge"/>
          <c:yMode val="edge"/>
          <c:x val="0.15897043185677784"/>
          <c:y val="0"/>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660672735057056"/>
          <c:y val="0.22539219182967982"/>
          <c:w val="0.69260252042962722"/>
          <c:h val="0.68053627442911113"/>
        </c:manualLayout>
      </c:layout>
      <c:pieChart>
        <c:varyColors val="1"/>
        <c:ser>
          <c:idx val="0"/>
          <c:order val="0"/>
          <c:tx>
            <c:strRef>
              <c:f>tables!$C$443</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2B3-4D41-ACB5-60ADBCB588F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2B3-4D41-ACB5-60ADBCB588F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2B3-4D41-ACB5-60ADBCB588F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2B3-4D41-ACB5-60ADBCB588F0}"/>
              </c:ext>
            </c:extLst>
          </c:dPt>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tables!$B$444:$B$447</c:f>
              <c:strCache>
                <c:ptCount val="4"/>
                <c:pt idx="0">
                  <c:v>Πάντα</c:v>
                </c:pt>
                <c:pt idx="1">
                  <c:v>Κάποιες φορές</c:v>
                </c:pt>
                <c:pt idx="2">
                  <c:v>Σπάνια</c:v>
                </c:pt>
                <c:pt idx="3">
                  <c:v>Ποτέ</c:v>
                </c:pt>
              </c:strCache>
            </c:strRef>
          </c:cat>
          <c:val>
            <c:numRef>
              <c:f>tables!$C$444:$C$447</c:f>
              <c:numCache>
                <c:formatCode>0.0</c:formatCode>
                <c:ptCount val="4"/>
                <c:pt idx="0">
                  <c:v>61.199999999999996</c:v>
                </c:pt>
                <c:pt idx="1">
                  <c:v>36</c:v>
                </c:pt>
                <c:pt idx="2">
                  <c:v>2</c:v>
                </c:pt>
                <c:pt idx="3">
                  <c:v>0.8</c:v>
                </c:pt>
              </c:numCache>
            </c:numRef>
          </c:val>
          <c:extLst>
            <c:ext xmlns:c16="http://schemas.microsoft.com/office/drawing/2014/chart" uri="{C3380CC4-5D6E-409C-BE32-E72D297353CC}">
              <c16:uniqueId val="{00000008-02B3-4D41-ACB5-60ADBCB588F0}"/>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4.9999813853055602E-2"/>
          <c:y val="0.90859484027911142"/>
          <c:w val="0.9"/>
          <c:h val="8.683731606719892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l-GR"/>
              <a:t>Κριτήρια για την αγορά ενός ΜΗ.ΣΥ.ΦΑ.</a:t>
            </a:r>
            <a:endParaRPr lang="en-US"/>
          </a:p>
        </c:rich>
      </c:tx>
      <c:layout>
        <c:manualLayout>
          <c:xMode val="edge"/>
          <c:yMode val="edge"/>
          <c:x val="0.31507835465729034"/>
          <c:y val="0"/>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tables!$Q$673</c:f>
              <c:strCache>
                <c:ptCount val="1"/>
                <c:pt idx="0">
                  <c:v>1 Καθόλου</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tables!$R$672:$AA$672</c:f>
              <c:strCache>
                <c:ptCount val="10"/>
                <c:pt idx="0">
                  <c:v>Η παρουσία του φαρμάκου στον πάγκο του φαρμακείου</c:v>
                </c:pt>
                <c:pt idx="1">
                  <c:v>Η τιμή του</c:v>
                </c:pt>
                <c:pt idx="2">
                  <c:v>Η ευκολία να το αγοράσω και να το πάρω</c:v>
                </c:pt>
                <c:pt idx="3">
                  <c:v>Η συχνή χρήση που του κάνω</c:v>
                </c:pt>
                <c:pt idx="4">
                  <c:v>Η εμπιστοσύνη στο όνομα του φαρμάκου</c:v>
                </c:pt>
                <c:pt idx="5">
                  <c:v>Η αναγνωρισιμότητα του φαρμάκου</c:v>
                </c:pt>
                <c:pt idx="6">
                  <c:v>Η διαφήμιση του προϊόντος (διαδίκτυο, τηλεόραση, εφημερίδες κ.ά.)</c:v>
                </c:pt>
                <c:pt idx="7">
                  <c:v>Η γρήγορη δράση  και η αποτελεσματικότητα του φαρμάκου</c:v>
                </c:pt>
                <c:pt idx="8">
                  <c:v>Ότι είναι ασφαλές και δεν έχει παρενέργειες</c:v>
                </c:pt>
                <c:pt idx="9">
                  <c:v>Η ενημέρωση και η συμβουλή του φαρμακοποιού</c:v>
                </c:pt>
              </c:strCache>
            </c:strRef>
          </c:cat>
          <c:val>
            <c:numRef>
              <c:f>tables!$R$673:$AA$673</c:f>
              <c:numCache>
                <c:formatCode>###0.0</c:formatCode>
                <c:ptCount val="10"/>
                <c:pt idx="0">
                  <c:v>1.6</c:v>
                </c:pt>
                <c:pt idx="1">
                  <c:v>1.6</c:v>
                </c:pt>
                <c:pt idx="2" formatCode="0.0">
                  <c:v>0.8</c:v>
                </c:pt>
                <c:pt idx="4">
                  <c:v>1.2</c:v>
                </c:pt>
                <c:pt idx="5" formatCode="0.0">
                  <c:v>0.8</c:v>
                </c:pt>
                <c:pt idx="6">
                  <c:v>2</c:v>
                </c:pt>
                <c:pt idx="8" formatCode="0.0">
                  <c:v>0.8</c:v>
                </c:pt>
              </c:numCache>
            </c:numRef>
          </c:val>
          <c:extLst>
            <c:ext xmlns:c16="http://schemas.microsoft.com/office/drawing/2014/chart" uri="{C3380CC4-5D6E-409C-BE32-E72D297353CC}">
              <c16:uniqueId val="{00000000-4F47-45DD-A37B-930BFAB2FA76}"/>
            </c:ext>
          </c:extLst>
        </c:ser>
        <c:ser>
          <c:idx val="1"/>
          <c:order val="1"/>
          <c:tx>
            <c:strRef>
              <c:f>tables!$Q$674</c:f>
              <c:strCache>
                <c:ptCount val="1"/>
                <c:pt idx="0">
                  <c:v>2 Σε μικρό βαθμό</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tables!$R$672:$AA$672</c:f>
              <c:strCache>
                <c:ptCount val="10"/>
                <c:pt idx="0">
                  <c:v>Η παρουσία του φαρμάκου στον πάγκο του φαρμακείου</c:v>
                </c:pt>
                <c:pt idx="1">
                  <c:v>Η τιμή του</c:v>
                </c:pt>
                <c:pt idx="2">
                  <c:v>Η ευκολία να το αγοράσω και να το πάρω</c:v>
                </c:pt>
                <c:pt idx="3">
                  <c:v>Η συχνή χρήση που του κάνω</c:v>
                </c:pt>
                <c:pt idx="4">
                  <c:v>Η εμπιστοσύνη στο όνομα του φαρμάκου</c:v>
                </c:pt>
                <c:pt idx="5">
                  <c:v>Η αναγνωρισιμότητα του φαρμάκου</c:v>
                </c:pt>
                <c:pt idx="6">
                  <c:v>Η διαφήμιση του προϊόντος (διαδίκτυο, τηλεόραση, εφημερίδες κ.ά.)</c:v>
                </c:pt>
                <c:pt idx="7">
                  <c:v>Η γρήγορη δράση  και η αποτελεσματικότητα του φαρμάκου</c:v>
                </c:pt>
                <c:pt idx="8">
                  <c:v>Ότι είναι ασφαλές και δεν έχει παρενέργειες</c:v>
                </c:pt>
                <c:pt idx="9">
                  <c:v>Η ενημέρωση και η συμβουλή του φαρμακοποιού</c:v>
                </c:pt>
              </c:strCache>
            </c:strRef>
          </c:cat>
          <c:val>
            <c:numRef>
              <c:f>tables!$R$674:$AA$674</c:f>
              <c:numCache>
                <c:formatCode>###0.0</c:formatCode>
                <c:ptCount val="10"/>
                <c:pt idx="0">
                  <c:v>6.8000000000000007</c:v>
                </c:pt>
                <c:pt idx="1">
                  <c:v>2.4</c:v>
                </c:pt>
                <c:pt idx="2" formatCode="0.0">
                  <c:v>4</c:v>
                </c:pt>
                <c:pt idx="3" formatCode="0.0">
                  <c:v>0.8</c:v>
                </c:pt>
                <c:pt idx="4">
                  <c:v>3.2</c:v>
                </c:pt>
                <c:pt idx="5" formatCode="0.0">
                  <c:v>1.2</c:v>
                </c:pt>
                <c:pt idx="6">
                  <c:v>4</c:v>
                </c:pt>
                <c:pt idx="7" formatCode="0.0">
                  <c:v>0.4</c:v>
                </c:pt>
              </c:numCache>
            </c:numRef>
          </c:val>
          <c:extLst>
            <c:ext xmlns:c16="http://schemas.microsoft.com/office/drawing/2014/chart" uri="{C3380CC4-5D6E-409C-BE32-E72D297353CC}">
              <c16:uniqueId val="{00000001-4F47-45DD-A37B-930BFAB2FA76}"/>
            </c:ext>
          </c:extLst>
        </c:ser>
        <c:ser>
          <c:idx val="2"/>
          <c:order val="2"/>
          <c:tx>
            <c:strRef>
              <c:f>tables!$Q$675</c:f>
              <c:strCache>
                <c:ptCount val="1"/>
                <c:pt idx="0">
                  <c:v>3 Σε μέτριο βαθμό </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tables!$R$672:$AA$672</c:f>
              <c:strCache>
                <c:ptCount val="10"/>
                <c:pt idx="0">
                  <c:v>Η παρουσία του φαρμάκου στον πάγκο του φαρμακείου</c:v>
                </c:pt>
                <c:pt idx="1">
                  <c:v>Η τιμή του</c:v>
                </c:pt>
                <c:pt idx="2">
                  <c:v>Η ευκολία να το αγοράσω και να το πάρω</c:v>
                </c:pt>
                <c:pt idx="3">
                  <c:v>Η συχνή χρήση που του κάνω</c:v>
                </c:pt>
                <c:pt idx="4">
                  <c:v>Η εμπιστοσύνη στο όνομα του φαρμάκου</c:v>
                </c:pt>
                <c:pt idx="5">
                  <c:v>Η αναγνωρισιμότητα του φαρμάκου</c:v>
                </c:pt>
                <c:pt idx="6">
                  <c:v>Η διαφήμιση του προϊόντος (διαδίκτυο, τηλεόραση, εφημερίδες κ.ά.)</c:v>
                </c:pt>
                <c:pt idx="7">
                  <c:v>Η γρήγορη δράση  και η αποτελεσματικότητα του φαρμάκου</c:v>
                </c:pt>
                <c:pt idx="8">
                  <c:v>Ότι είναι ασφαλές και δεν έχει παρενέργειες</c:v>
                </c:pt>
                <c:pt idx="9">
                  <c:v>Η ενημέρωση και η συμβουλή του φαρμακοποιού</c:v>
                </c:pt>
              </c:strCache>
            </c:strRef>
          </c:cat>
          <c:val>
            <c:numRef>
              <c:f>tables!$R$675:$AA$675</c:f>
              <c:numCache>
                <c:formatCode>###0.0</c:formatCode>
                <c:ptCount val="10"/>
                <c:pt idx="0">
                  <c:v>19.600000000000001</c:v>
                </c:pt>
                <c:pt idx="1">
                  <c:v>23.200000000000003</c:v>
                </c:pt>
                <c:pt idx="2" formatCode="0.0">
                  <c:v>11.600000000000001</c:v>
                </c:pt>
                <c:pt idx="3" formatCode="0.0">
                  <c:v>15.2</c:v>
                </c:pt>
                <c:pt idx="4">
                  <c:v>12.8</c:v>
                </c:pt>
                <c:pt idx="5" formatCode="0.0">
                  <c:v>13.200000000000001</c:v>
                </c:pt>
                <c:pt idx="6">
                  <c:v>15.2</c:v>
                </c:pt>
                <c:pt idx="7" formatCode="0.0">
                  <c:v>10.4</c:v>
                </c:pt>
                <c:pt idx="8" formatCode="0.0">
                  <c:v>5.6000000000000005</c:v>
                </c:pt>
                <c:pt idx="9">
                  <c:v>3.5999999999999996</c:v>
                </c:pt>
              </c:numCache>
            </c:numRef>
          </c:val>
          <c:extLst>
            <c:ext xmlns:c16="http://schemas.microsoft.com/office/drawing/2014/chart" uri="{C3380CC4-5D6E-409C-BE32-E72D297353CC}">
              <c16:uniqueId val="{00000002-4F47-45DD-A37B-930BFAB2FA76}"/>
            </c:ext>
          </c:extLst>
        </c:ser>
        <c:ser>
          <c:idx val="3"/>
          <c:order val="3"/>
          <c:tx>
            <c:strRef>
              <c:f>tables!$Q$676</c:f>
              <c:strCache>
                <c:ptCount val="1"/>
                <c:pt idx="0">
                  <c:v>4 Σε αρκετά σημαντικό βαθμό</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tables!$R$672:$AA$672</c:f>
              <c:strCache>
                <c:ptCount val="10"/>
                <c:pt idx="0">
                  <c:v>Η παρουσία του φαρμάκου στον πάγκο του φαρμακείου</c:v>
                </c:pt>
                <c:pt idx="1">
                  <c:v>Η τιμή του</c:v>
                </c:pt>
                <c:pt idx="2">
                  <c:v>Η ευκολία να το αγοράσω και να το πάρω</c:v>
                </c:pt>
                <c:pt idx="3">
                  <c:v>Η συχνή χρήση που του κάνω</c:v>
                </c:pt>
                <c:pt idx="4">
                  <c:v>Η εμπιστοσύνη στο όνομα του φαρμάκου</c:v>
                </c:pt>
                <c:pt idx="5">
                  <c:v>Η αναγνωρισιμότητα του φαρμάκου</c:v>
                </c:pt>
                <c:pt idx="6">
                  <c:v>Η διαφήμιση του προϊόντος (διαδίκτυο, τηλεόραση, εφημερίδες κ.ά.)</c:v>
                </c:pt>
                <c:pt idx="7">
                  <c:v>Η γρήγορη δράση  και η αποτελεσματικότητα του φαρμάκου</c:v>
                </c:pt>
                <c:pt idx="8">
                  <c:v>Ότι είναι ασφαλές και δεν έχει παρενέργειες</c:v>
                </c:pt>
                <c:pt idx="9">
                  <c:v>Η ενημέρωση και η συμβουλή του φαρμακοποιού</c:v>
                </c:pt>
              </c:strCache>
            </c:strRef>
          </c:cat>
          <c:val>
            <c:numRef>
              <c:f>tables!$R$676:$AA$676</c:f>
              <c:numCache>
                <c:formatCode>###0.0</c:formatCode>
                <c:ptCount val="10"/>
                <c:pt idx="0">
                  <c:v>41.6</c:v>
                </c:pt>
                <c:pt idx="1">
                  <c:v>39.200000000000003</c:v>
                </c:pt>
                <c:pt idx="2" formatCode="0.0">
                  <c:v>48</c:v>
                </c:pt>
                <c:pt idx="3" formatCode="0.0">
                  <c:v>47.2</c:v>
                </c:pt>
                <c:pt idx="4">
                  <c:v>42.4</c:v>
                </c:pt>
                <c:pt idx="5" formatCode="0.0">
                  <c:v>44</c:v>
                </c:pt>
                <c:pt idx="6">
                  <c:v>36.4</c:v>
                </c:pt>
                <c:pt idx="7" formatCode="0.0">
                  <c:v>33.6</c:v>
                </c:pt>
                <c:pt idx="8" formatCode="0.0">
                  <c:v>24.4</c:v>
                </c:pt>
                <c:pt idx="9">
                  <c:v>24.4</c:v>
                </c:pt>
              </c:numCache>
            </c:numRef>
          </c:val>
          <c:extLst>
            <c:ext xmlns:c16="http://schemas.microsoft.com/office/drawing/2014/chart" uri="{C3380CC4-5D6E-409C-BE32-E72D297353CC}">
              <c16:uniqueId val="{00000003-4F47-45DD-A37B-930BFAB2FA76}"/>
            </c:ext>
          </c:extLst>
        </c:ser>
        <c:ser>
          <c:idx val="4"/>
          <c:order val="4"/>
          <c:tx>
            <c:strRef>
              <c:f>tables!$Q$677</c:f>
              <c:strCache>
                <c:ptCount val="1"/>
                <c:pt idx="0">
                  <c:v>5 Σε πολύ σημαντικό βαθμό</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tables!$R$672:$AA$672</c:f>
              <c:strCache>
                <c:ptCount val="10"/>
                <c:pt idx="0">
                  <c:v>Η παρουσία του φαρμάκου στον πάγκο του φαρμακείου</c:v>
                </c:pt>
                <c:pt idx="1">
                  <c:v>Η τιμή του</c:v>
                </c:pt>
                <c:pt idx="2">
                  <c:v>Η ευκολία να το αγοράσω και να το πάρω</c:v>
                </c:pt>
                <c:pt idx="3">
                  <c:v>Η συχνή χρήση που του κάνω</c:v>
                </c:pt>
                <c:pt idx="4">
                  <c:v>Η εμπιστοσύνη στο όνομα του φαρμάκου</c:v>
                </c:pt>
                <c:pt idx="5">
                  <c:v>Η αναγνωρισιμότητα του φαρμάκου</c:v>
                </c:pt>
                <c:pt idx="6">
                  <c:v>Η διαφήμιση του προϊόντος (διαδίκτυο, τηλεόραση, εφημερίδες κ.ά.)</c:v>
                </c:pt>
                <c:pt idx="7">
                  <c:v>Η γρήγορη δράση  και η αποτελεσματικότητα του φαρμάκου</c:v>
                </c:pt>
                <c:pt idx="8">
                  <c:v>Ότι είναι ασφαλές και δεν έχει παρενέργειες</c:v>
                </c:pt>
                <c:pt idx="9">
                  <c:v>Η ενημέρωση και η συμβουλή του φαρμακοποιού</c:v>
                </c:pt>
              </c:strCache>
            </c:strRef>
          </c:cat>
          <c:val>
            <c:numRef>
              <c:f>tables!$R$677:$AA$677</c:f>
              <c:numCache>
                <c:formatCode>###0.0</c:formatCode>
                <c:ptCount val="10"/>
                <c:pt idx="0">
                  <c:v>30.4</c:v>
                </c:pt>
                <c:pt idx="1">
                  <c:v>33.6</c:v>
                </c:pt>
                <c:pt idx="2" formatCode="0.0">
                  <c:v>35.6</c:v>
                </c:pt>
                <c:pt idx="3" formatCode="0.0">
                  <c:v>36.799999999999997</c:v>
                </c:pt>
                <c:pt idx="4">
                  <c:v>40.400000000000006</c:v>
                </c:pt>
                <c:pt idx="5" formatCode="0.0">
                  <c:v>40.799999999999997</c:v>
                </c:pt>
                <c:pt idx="6">
                  <c:v>42.4</c:v>
                </c:pt>
                <c:pt idx="7" formatCode="0.0">
                  <c:v>55.600000000000009</c:v>
                </c:pt>
                <c:pt idx="8" formatCode="0.0">
                  <c:v>69.2</c:v>
                </c:pt>
                <c:pt idx="9">
                  <c:v>72</c:v>
                </c:pt>
              </c:numCache>
            </c:numRef>
          </c:val>
          <c:extLst>
            <c:ext xmlns:c16="http://schemas.microsoft.com/office/drawing/2014/chart" uri="{C3380CC4-5D6E-409C-BE32-E72D297353CC}">
              <c16:uniqueId val="{00000004-4F47-45DD-A37B-930BFAB2FA76}"/>
            </c:ext>
          </c:extLst>
        </c:ser>
        <c:dLbls>
          <c:showLegendKey val="0"/>
          <c:showVal val="0"/>
          <c:showCatName val="0"/>
          <c:showSerName val="0"/>
          <c:showPercent val="0"/>
          <c:showBubbleSize val="0"/>
        </c:dLbls>
        <c:gapWidth val="55"/>
        <c:overlap val="100"/>
        <c:axId val="370385456"/>
        <c:axId val="370392944"/>
      </c:barChart>
      <c:catAx>
        <c:axId val="370385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70392944"/>
        <c:crosses val="autoZero"/>
        <c:auto val="1"/>
        <c:lblAlgn val="ctr"/>
        <c:lblOffset val="100"/>
        <c:noMultiLvlLbl val="0"/>
      </c:catAx>
      <c:valAx>
        <c:axId val="3703929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70385456"/>
        <c:crosses val="autoZero"/>
        <c:crossBetween val="between"/>
        <c:minorUnit val="2.0000000000000004E-2"/>
      </c:valAx>
      <c:spPr>
        <a:noFill/>
        <a:ln>
          <a:noFill/>
        </a:ln>
        <a:effectLst/>
      </c:spPr>
    </c:plotArea>
    <c:legend>
      <c:legendPos val="b"/>
      <c:layout>
        <c:manualLayout>
          <c:xMode val="edge"/>
          <c:yMode val="edge"/>
          <c:x val="8.791190368237365E-3"/>
          <c:y val="0.89972123598160458"/>
          <c:w val="0.99036205686855616"/>
          <c:h val="9.034246586060078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r>
              <a:rPr lang="el-GR" dirty="0"/>
              <a:t>Γνωρίζετε τον όρο </a:t>
            </a:r>
            <a:r>
              <a:rPr lang="el-GR" dirty="0" err="1"/>
              <a:t>αυτοφροντίδα</a:t>
            </a:r>
            <a:endParaRPr lang="en-US" dirty="0"/>
          </a:p>
        </c:rich>
      </c:tx>
      <c:layout>
        <c:manualLayout>
          <c:xMode val="edge"/>
          <c:yMode val="edge"/>
          <c:x val="0.118965344430329"/>
          <c:y val="0"/>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0.11417933223463343"/>
          <c:y val="0.19631956779813298"/>
          <c:w val="0.76130541821807163"/>
          <c:h val="0.55111334988850302"/>
        </c:manualLayout>
      </c:layout>
      <c:pieChart>
        <c:varyColors val="1"/>
        <c:ser>
          <c:idx val="0"/>
          <c:order val="0"/>
          <c:tx>
            <c:strRef>
              <c:f>tables_polites!$C$57</c:f>
              <c:strCache>
                <c:ptCount val="1"/>
                <c:pt idx="0">
                  <c:v>%</c:v>
                </c:pt>
              </c:strCache>
            </c:strRef>
          </c:tx>
          <c:explosion val="3"/>
          <c:dPt>
            <c:idx val="0"/>
            <c:bubble3D val="0"/>
            <c:explosion val="0"/>
            <c:spPr>
              <a:solidFill>
                <a:schemeClr val="accent1"/>
              </a:solidFill>
              <a:ln w="19050">
                <a:solidFill>
                  <a:schemeClr val="lt1"/>
                </a:solidFill>
              </a:ln>
              <a:effectLst/>
            </c:spPr>
            <c:extLst>
              <c:ext xmlns:c16="http://schemas.microsoft.com/office/drawing/2014/chart" uri="{C3380CC4-5D6E-409C-BE32-E72D297353CC}">
                <c16:uniqueId val="{00000001-96B1-482F-9EA3-AFB9DB756642}"/>
              </c:ext>
            </c:extLst>
          </c:dPt>
          <c:dPt>
            <c:idx val="1"/>
            <c:bubble3D val="0"/>
            <c:explosion val="0"/>
            <c:spPr>
              <a:solidFill>
                <a:schemeClr val="accent2"/>
              </a:solidFill>
              <a:ln w="19050">
                <a:solidFill>
                  <a:schemeClr val="lt1"/>
                </a:solidFill>
              </a:ln>
              <a:effectLst/>
            </c:spPr>
            <c:extLst>
              <c:ext xmlns:c16="http://schemas.microsoft.com/office/drawing/2014/chart" uri="{C3380CC4-5D6E-409C-BE32-E72D297353CC}">
                <c16:uniqueId val="{00000003-96B1-482F-9EA3-AFB9DB756642}"/>
              </c:ext>
            </c:extLst>
          </c:dPt>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tables_polites!$B$58:$B$59</c:f>
              <c:strCache>
                <c:ptCount val="2"/>
                <c:pt idx="0">
                  <c:v>ΝΑΙ</c:v>
                </c:pt>
                <c:pt idx="1">
                  <c:v>ΟΧΙ</c:v>
                </c:pt>
              </c:strCache>
            </c:strRef>
          </c:cat>
          <c:val>
            <c:numRef>
              <c:f>tables_polites!$C$58:$C$59</c:f>
              <c:numCache>
                <c:formatCode>###0.0</c:formatCode>
                <c:ptCount val="2"/>
                <c:pt idx="0">
                  <c:v>37.9</c:v>
                </c:pt>
                <c:pt idx="1">
                  <c:v>62.1</c:v>
                </c:pt>
              </c:numCache>
            </c:numRef>
          </c:val>
          <c:extLst>
            <c:ext xmlns:c16="http://schemas.microsoft.com/office/drawing/2014/chart" uri="{C3380CC4-5D6E-409C-BE32-E72D297353CC}">
              <c16:uniqueId val="{00000004-96B1-482F-9EA3-AFB9DB756642}"/>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35832120668460749"/>
          <c:y val="0.92065095398428731"/>
          <c:w val="0.28504221855988932"/>
          <c:h val="6.313175499527205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12700" cap="flat" cmpd="sng" algn="ctr">
      <a:noFill/>
      <a:prstDash val="solid"/>
      <a:miter lim="800000"/>
    </a:ln>
    <a:effectLst/>
  </c:spPr>
  <c:txPr>
    <a:bodyPr/>
    <a:lstStyle/>
    <a:p>
      <a:pPr>
        <a:defRPr sz="1200">
          <a:solidFill>
            <a:schemeClr val="dk1"/>
          </a:solidFill>
          <a:latin typeface="+mn-lt"/>
          <a:ea typeface="+mn-ea"/>
          <a:cs typeface="+mn-cs"/>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l-GR"/>
              <a:t>Ενέργειες αυτοφροντίδας μέσα σε 12 μήνες</a:t>
            </a:r>
            <a:endParaRPr lang="en-US"/>
          </a:p>
        </c:rich>
      </c:tx>
      <c:layout>
        <c:manualLayout>
          <c:xMode val="edge"/>
          <c:yMode val="edge"/>
          <c:x val="0.11076011756862308"/>
          <c:y val="0"/>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596477155236635"/>
          <c:y val="0.24261700623007698"/>
          <c:w val="0.65250013921015915"/>
          <c:h val="0.5789450210660354"/>
        </c:manualLayout>
      </c:layout>
      <c:pieChart>
        <c:varyColors val="1"/>
        <c:ser>
          <c:idx val="0"/>
          <c:order val="0"/>
          <c:tx>
            <c:strRef>
              <c:f>tables_polites!$C$69</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AF7-4221-AF42-D5ADDFEB745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AF7-4221-AF42-D5ADDFEB745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AF7-4221-AF42-D5ADDFEB745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AF7-4221-AF42-D5ADDFEB745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AF7-4221-AF42-D5ADDFEB7451}"/>
              </c:ext>
            </c:extLst>
          </c:dPt>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tables_polites!$B$70:$B$74</c:f>
              <c:strCache>
                <c:ptCount val="5"/>
                <c:pt idx="0">
                  <c:v>Ποτέ</c:v>
                </c:pt>
                <c:pt idx="1">
                  <c:v>Ελάχιστες φορές</c:v>
                </c:pt>
                <c:pt idx="2">
                  <c:v>Αρκετά συχνά</c:v>
                </c:pt>
                <c:pt idx="3">
                  <c:v>Πολύ συχνά</c:v>
                </c:pt>
                <c:pt idx="4">
                  <c:v>Πάντα </c:v>
                </c:pt>
              </c:strCache>
            </c:strRef>
          </c:cat>
          <c:val>
            <c:numRef>
              <c:f>tables_polites!$C$70:$C$74</c:f>
              <c:numCache>
                <c:formatCode>###0.0</c:formatCode>
                <c:ptCount val="5"/>
                <c:pt idx="0">
                  <c:v>11.1</c:v>
                </c:pt>
                <c:pt idx="1">
                  <c:v>46.6</c:v>
                </c:pt>
                <c:pt idx="2">
                  <c:v>24.5</c:v>
                </c:pt>
                <c:pt idx="3">
                  <c:v>14.5</c:v>
                </c:pt>
                <c:pt idx="4">
                  <c:v>3.3000000000000003</c:v>
                </c:pt>
              </c:numCache>
            </c:numRef>
          </c:val>
          <c:extLst>
            <c:ext xmlns:c16="http://schemas.microsoft.com/office/drawing/2014/chart" uri="{C3380CC4-5D6E-409C-BE32-E72D297353CC}">
              <c16:uniqueId val="{0000000A-8AF7-4221-AF42-D5ADDFEB7451}"/>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2599476126584215"/>
          <c:w val="0.94888172855373432"/>
          <c:h val="0.1706135215745259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l-GR" sz="1200" dirty="0"/>
              <a:t>Κύριο</a:t>
            </a:r>
            <a:r>
              <a:rPr lang="el-GR" sz="1200" baseline="0" dirty="0"/>
              <a:t> πλεονέκτημα </a:t>
            </a:r>
            <a:r>
              <a:rPr lang="el-GR" sz="1200" baseline="0" dirty="0" err="1"/>
              <a:t>αυτοφροντίδας</a:t>
            </a:r>
            <a:endParaRPr lang="el-GR" sz="1200" dirty="0"/>
          </a:p>
        </c:rich>
      </c:tx>
      <c:layout>
        <c:manualLayout>
          <c:xMode val="edge"/>
          <c:yMode val="edge"/>
          <c:x val="0.22738222118446352"/>
          <c:y val="9.274802916523852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tables_polites!$V$80</c:f>
              <c:strCache>
                <c:ptCount val="1"/>
                <c:pt idx="0">
                  <c:v>κύρια αιτία</c:v>
                </c:pt>
              </c:strCache>
            </c:strRef>
          </c:tx>
          <c:spPr>
            <a:solidFill>
              <a:schemeClr val="accent1"/>
            </a:solidFill>
            <a:ln>
              <a:noFill/>
            </a:ln>
            <a:effectLst/>
          </c:spPr>
          <c:invertIfNegative val="0"/>
          <c:dLbls>
            <c:dLbl>
              <c:idx val="1"/>
              <c:tx>
                <c:rich>
                  <a:bodyPr/>
                  <a:lstStyle/>
                  <a:p>
                    <a:r>
                      <a:rPr lang="en-US"/>
                      <a:t>30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85-4889-8E76-D9561391C34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tables_polites!$U$82:$U$84</c:f>
              <c:strCache>
                <c:ptCount val="3"/>
                <c:pt idx="0">
                  <c:v>Δεν έχω χρόνο για ραντεβού σε ιατρό λόγω φόρτου εργασίας</c:v>
                </c:pt>
                <c:pt idx="1">
                  <c:v>Είναι πιο φθηνό από το να πληρώσεις ιατρική συνταγή / επίσκεψη</c:v>
                </c:pt>
                <c:pt idx="2">
                  <c:v>Είναι γρηγορότερο από τα να δεις ένα ιατρό</c:v>
                </c:pt>
              </c:strCache>
            </c:strRef>
          </c:cat>
          <c:val>
            <c:numRef>
              <c:f>tables_polites!$V$82:$V$84</c:f>
              <c:numCache>
                <c:formatCode>###0.0</c:formatCode>
                <c:ptCount val="3"/>
                <c:pt idx="0">
                  <c:v>13.900000000000002</c:v>
                </c:pt>
                <c:pt idx="1">
                  <c:v>30.5</c:v>
                </c:pt>
                <c:pt idx="2">
                  <c:v>55.600000000000009</c:v>
                </c:pt>
              </c:numCache>
            </c:numRef>
          </c:val>
          <c:extLst>
            <c:ext xmlns:c16="http://schemas.microsoft.com/office/drawing/2014/chart" uri="{C3380CC4-5D6E-409C-BE32-E72D297353CC}">
              <c16:uniqueId val="{00000000-F224-4655-89F5-5A07543B0E37}"/>
            </c:ext>
          </c:extLst>
        </c:ser>
        <c:dLbls>
          <c:showLegendKey val="0"/>
          <c:showVal val="0"/>
          <c:showCatName val="0"/>
          <c:showSerName val="0"/>
          <c:showPercent val="0"/>
          <c:showBubbleSize val="0"/>
        </c:dLbls>
        <c:gapWidth val="182"/>
        <c:axId val="946603247"/>
        <c:axId val="946600335"/>
      </c:barChart>
      <c:catAx>
        <c:axId val="9466032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6600335"/>
        <c:crosses val="autoZero"/>
        <c:auto val="1"/>
        <c:lblAlgn val="ctr"/>
        <c:lblOffset val="100"/>
        <c:noMultiLvlLbl val="0"/>
      </c:catAx>
      <c:valAx>
        <c:axId val="94660033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l-GR" dirty="0"/>
                  <a:t>%</a:t>
                </a:r>
                <a:endParaRPr lang="en-US" dirty="0"/>
              </a:p>
            </c:rich>
          </c:tx>
          <c:layout>
            <c:manualLayout>
              <c:xMode val="edge"/>
              <c:yMode val="edge"/>
              <c:x val="0.69328937007874014"/>
              <c:y val="0.9468088835571619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66032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l-GR" sz="1200" dirty="0"/>
              <a:t>Δευτερεύον</a:t>
            </a:r>
            <a:r>
              <a:rPr lang="el-GR" sz="1200" baseline="0" dirty="0"/>
              <a:t> πλεονέκτημα </a:t>
            </a:r>
            <a:r>
              <a:rPr lang="el-GR" sz="1200" baseline="0" dirty="0" err="1"/>
              <a:t>αυτοφροντίδας</a:t>
            </a:r>
            <a:endParaRPr lang="el-GR" sz="1200" dirty="0"/>
          </a:p>
        </c:rich>
      </c:tx>
      <c:layout>
        <c:manualLayout>
          <c:xMode val="edge"/>
          <c:yMode val="edge"/>
          <c:x val="0.1462242364017167"/>
          <c:y val="0"/>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tables_polites!$Y$80</c:f>
              <c:strCache>
                <c:ptCount val="1"/>
                <c:pt idx="0">
                  <c:v>δευτερεύουσα αιτία</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tables_polites!$X$81:$X$84</c:f>
              <c:strCache>
                <c:ptCount val="4"/>
                <c:pt idx="0">
                  <c:v>Δεν έχω χρόνο για ραντεβού σε ιατρό λόγω φόρτου εργασίας</c:v>
                </c:pt>
                <c:pt idx="1">
                  <c:v>Είναι γρηγορότερο από τα να δεις ένα ιατρό</c:v>
                </c:pt>
                <c:pt idx="2">
                  <c:v>Είναι πιο φθηνό από το να πληρώσεις ιατρική συνταγή / επίσκεψη</c:v>
                </c:pt>
                <c:pt idx="3">
                  <c:v>Καμία άλλη</c:v>
                </c:pt>
              </c:strCache>
            </c:strRef>
          </c:cat>
          <c:val>
            <c:numRef>
              <c:f>tables_polites!$Y$81:$Y$84</c:f>
              <c:numCache>
                <c:formatCode>###0.0</c:formatCode>
                <c:ptCount val="4"/>
                <c:pt idx="0">
                  <c:v>10.199999999999999</c:v>
                </c:pt>
                <c:pt idx="1">
                  <c:v>18.399999999999999</c:v>
                </c:pt>
                <c:pt idx="2">
                  <c:v>32.6</c:v>
                </c:pt>
                <c:pt idx="3">
                  <c:v>38.800000000000004</c:v>
                </c:pt>
              </c:numCache>
            </c:numRef>
          </c:val>
          <c:extLst>
            <c:ext xmlns:c16="http://schemas.microsoft.com/office/drawing/2014/chart" uri="{C3380CC4-5D6E-409C-BE32-E72D297353CC}">
              <c16:uniqueId val="{00000000-FC63-4C79-9BC3-8FBB21018C37}"/>
            </c:ext>
          </c:extLst>
        </c:ser>
        <c:dLbls>
          <c:showLegendKey val="0"/>
          <c:showVal val="0"/>
          <c:showCatName val="0"/>
          <c:showSerName val="0"/>
          <c:showPercent val="0"/>
          <c:showBubbleSize val="0"/>
        </c:dLbls>
        <c:gapWidth val="182"/>
        <c:axId val="995877007"/>
        <c:axId val="995879503"/>
      </c:barChart>
      <c:catAx>
        <c:axId val="9958770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5879503"/>
        <c:crosses val="autoZero"/>
        <c:auto val="1"/>
        <c:lblAlgn val="ctr"/>
        <c:lblOffset val="100"/>
        <c:noMultiLvlLbl val="0"/>
      </c:catAx>
      <c:valAx>
        <c:axId val="99587950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l-GR" dirty="0"/>
                  <a:t>%</a:t>
                </a:r>
                <a:endParaRPr lang="en-US" dirty="0"/>
              </a:p>
            </c:rich>
          </c:tx>
          <c:layout>
            <c:manualLayout>
              <c:xMode val="edge"/>
              <c:yMode val="edge"/>
              <c:x val="0.6682014755562139"/>
              <c:y val="0.9437172825849872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58770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l-GR" dirty="0"/>
              <a:t>Κύρια ενέργεια  %</a:t>
            </a:r>
          </a:p>
        </c:rich>
      </c:tx>
      <c:layout>
        <c:manualLayout>
          <c:xMode val="edge"/>
          <c:yMode val="edge"/>
          <c:x val="0.32412762218339375"/>
          <c:y val="2.796542504583467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7818589182701837"/>
          <c:y val="0.10670496683394426"/>
          <c:w val="0.46751905010792594"/>
          <c:h val="0.80744821961606394"/>
        </c:manualLayout>
      </c:layout>
      <c:barChart>
        <c:barDir val="bar"/>
        <c:grouping val="clustered"/>
        <c:varyColors val="0"/>
        <c:ser>
          <c:idx val="0"/>
          <c:order val="0"/>
          <c:tx>
            <c:strRef>
              <c:f>tables_polites!$C$101:$C$102</c:f>
              <c:strCache>
                <c:ptCount val="2"/>
                <c:pt idx="0">
                  <c:v>κύρια</c:v>
                </c:pt>
                <c:pt idx="1">
                  <c:v>%</c:v>
                </c:pt>
              </c:strCache>
            </c:strRef>
          </c:tx>
          <c:spPr>
            <a:solidFill>
              <a:schemeClr val="accent1"/>
            </a:solidFill>
            <a:ln>
              <a:noFill/>
            </a:ln>
            <a:effectLst/>
          </c:spPr>
          <c:invertIfNegative val="0"/>
          <c:dLbls>
            <c:dLbl>
              <c:idx val="6"/>
              <c:tx>
                <c:rich>
                  <a:bodyPr/>
                  <a:lstStyle/>
                  <a:p>
                    <a:r>
                      <a:rPr lang="en-US"/>
                      <a:t>14</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C1-412A-83BE-67E79573CC6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tables_polites!$B$103:$B$110</c:f>
              <c:strCache>
                <c:ptCount val="8"/>
                <c:pt idx="0">
                  <c:v>Ψάχνω για περισσότερες πληροφορίες στο διαδίκτυο</c:v>
                </c:pt>
                <c:pt idx="1">
                  <c:v>Πάω στο νοσοκομείο</c:v>
                </c:pt>
                <c:pt idx="2">
                  <c:v>Ποτέ δεν παίρνω φάρμακο</c:v>
                </c:pt>
                <c:pt idx="3">
                  <c:v>Ζητάω τη συμβουλή του φαρμακοποιού</c:v>
                </c:pt>
                <c:pt idx="4">
                  <c:v>Πάντα παίρνω φάρμακο όταν αρχίσω να μην νιώθω καλά</c:v>
                </c:pt>
                <c:pt idx="5">
                  <c:v>Επισκέπτομαι τον ιατρό</c:v>
                </c:pt>
                <c:pt idx="6">
                  <c:v>Συνήθως παίρνω φάρμακο όταν αρχίσω να μην νιώθω καλά</c:v>
                </c:pt>
                <c:pt idx="7">
                  <c:v>Περιμένω να δω αν θα καλυτερεύσω πριν πάρω φάρμακο</c:v>
                </c:pt>
              </c:strCache>
            </c:strRef>
          </c:cat>
          <c:val>
            <c:numRef>
              <c:f>tables_polites!$C$103:$C$110</c:f>
              <c:numCache>
                <c:formatCode>###0.0</c:formatCode>
                <c:ptCount val="8"/>
                <c:pt idx="0">
                  <c:v>0.6</c:v>
                </c:pt>
                <c:pt idx="1">
                  <c:v>0.70000000000000007</c:v>
                </c:pt>
                <c:pt idx="2">
                  <c:v>3.8</c:v>
                </c:pt>
                <c:pt idx="3">
                  <c:v>4.4000000000000004</c:v>
                </c:pt>
                <c:pt idx="4">
                  <c:v>10</c:v>
                </c:pt>
                <c:pt idx="5">
                  <c:v>11.600000000000001</c:v>
                </c:pt>
                <c:pt idx="6">
                  <c:v>14.5</c:v>
                </c:pt>
                <c:pt idx="7">
                  <c:v>54.400000000000006</c:v>
                </c:pt>
              </c:numCache>
            </c:numRef>
          </c:val>
          <c:extLst>
            <c:ext xmlns:c16="http://schemas.microsoft.com/office/drawing/2014/chart" uri="{C3380CC4-5D6E-409C-BE32-E72D297353CC}">
              <c16:uniqueId val="{00000000-EC4F-469E-9024-BB31A0E3CF83}"/>
            </c:ext>
          </c:extLst>
        </c:ser>
        <c:dLbls>
          <c:showLegendKey val="0"/>
          <c:showVal val="0"/>
          <c:showCatName val="0"/>
          <c:showSerName val="0"/>
          <c:showPercent val="0"/>
          <c:showBubbleSize val="0"/>
        </c:dLbls>
        <c:gapWidth val="182"/>
        <c:axId val="625717839"/>
        <c:axId val="625723247"/>
      </c:barChart>
      <c:catAx>
        <c:axId val="625717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5723247"/>
        <c:crosses val="autoZero"/>
        <c:auto val="1"/>
        <c:lblAlgn val="ctr"/>
        <c:lblOffset val="100"/>
        <c:noMultiLvlLbl val="0"/>
      </c:catAx>
      <c:valAx>
        <c:axId val="62572324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l-GR" dirty="0"/>
                  <a:t>%</a:t>
                </a:r>
                <a:endParaRPr lang="en-US"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57178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l-GR" dirty="0"/>
              <a:t>Δευτερεύουσα ενέργεια %</a:t>
            </a:r>
          </a:p>
        </c:rich>
      </c:tx>
      <c:layout>
        <c:manualLayout>
          <c:xMode val="edge"/>
          <c:yMode val="edge"/>
          <c:x val="0.26200201390829531"/>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tables_polites!$C$113:$C$114</c:f>
              <c:strCache>
                <c:ptCount val="2"/>
                <c:pt idx="0">
                  <c:v>δευτερεύουσα</c:v>
                </c:pt>
                <c:pt idx="1">
                  <c:v>%</c:v>
                </c:pt>
              </c:strCache>
            </c:strRef>
          </c:tx>
          <c:spPr>
            <a:solidFill>
              <a:schemeClr val="accent2"/>
            </a:solidFill>
            <a:ln>
              <a:noFill/>
            </a:ln>
            <a:effectLst/>
          </c:spPr>
          <c:invertIfNegative val="0"/>
          <c:dLbls>
            <c:dLbl>
              <c:idx val="5"/>
              <c:tx>
                <c:rich>
                  <a:bodyPr/>
                  <a:lstStyle/>
                  <a:p>
                    <a:r>
                      <a:rPr lang="en-US"/>
                      <a:t>14</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34-4A29-BCAF-A9E1C51C34E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tables_polites!$B$115:$B$123</c:f>
              <c:strCache>
                <c:ptCount val="9"/>
                <c:pt idx="0">
                  <c:v>Ψάχνω για περισσότερες πληροφορίες στο διαδίκτυο</c:v>
                </c:pt>
                <c:pt idx="1">
                  <c:v>Πάω στο νοσοκομείο</c:v>
                </c:pt>
                <c:pt idx="2">
                  <c:v>Ποτέ δεν παίρνω φάρμακο</c:v>
                </c:pt>
                <c:pt idx="3">
                  <c:v>Πάντα παίρνω φάρμακο όταν αρχίσω να μην νιώθω καλά</c:v>
                </c:pt>
                <c:pt idx="4">
                  <c:v>Περιμένω να δω αν θα καλυτερεύσω πριν πάρω φάρμακο</c:v>
                </c:pt>
                <c:pt idx="5">
                  <c:v>Συνήθως παίρνω φάρμακο όταν αρχίσω να μην νιώθω καλά</c:v>
                </c:pt>
                <c:pt idx="6">
                  <c:v>Ζητάω τη συμβουλή του φαρμακοποιού</c:v>
                </c:pt>
                <c:pt idx="7">
                  <c:v>Επισκέπτομαι τον ιατρό</c:v>
                </c:pt>
                <c:pt idx="8">
                  <c:v>Τίποτα άλλο</c:v>
                </c:pt>
              </c:strCache>
            </c:strRef>
          </c:cat>
          <c:val>
            <c:numRef>
              <c:f>tables_polites!$C$115:$C$123</c:f>
              <c:numCache>
                <c:formatCode>###0.0</c:formatCode>
                <c:ptCount val="9"/>
                <c:pt idx="0">
                  <c:v>0.89999999999999991</c:v>
                </c:pt>
                <c:pt idx="1">
                  <c:v>2.2999999999999998</c:v>
                </c:pt>
                <c:pt idx="2">
                  <c:v>2.4</c:v>
                </c:pt>
                <c:pt idx="3">
                  <c:v>3.4000000000000004</c:v>
                </c:pt>
                <c:pt idx="4">
                  <c:v>6.4</c:v>
                </c:pt>
                <c:pt idx="5">
                  <c:v>13.4</c:v>
                </c:pt>
                <c:pt idx="6">
                  <c:v>18</c:v>
                </c:pt>
                <c:pt idx="7">
                  <c:v>23.7</c:v>
                </c:pt>
                <c:pt idx="8">
                  <c:v>29.5</c:v>
                </c:pt>
              </c:numCache>
            </c:numRef>
          </c:val>
          <c:extLst>
            <c:ext xmlns:c16="http://schemas.microsoft.com/office/drawing/2014/chart" uri="{C3380CC4-5D6E-409C-BE32-E72D297353CC}">
              <c16:uniqueId val="{00000000-5466-47FE-A813-2D13DB98F5DA}"/>
            </c:ext>
          </c:extLst>
        </c:ser>
        <c:dLbls>
          <c:showLegendKey val="0"/>
          <c:showVal val="0"/>
          <c:showCatName val="0"/>
          <c:showSerName val="0"/>
          <c:showPercent val="0"/>
          <c:showBubbleSize val="0"/>
        </c:dLbls>
        <c:gapWidth val="182"/>
        <c:axId val="625727407"/>
        <c:axId val="625720751"/>
      </c:barChart>
      <c:catAx>
        <c:axId val="6257274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5720751"/>
        <c:crosses val="autoZero"/>
        <c:auto val="1"/>
        <c:lblAlgn val="ctr"/>
        <c:lblOffset val="100"/>
        <c:noMultiLvlLbl val="0"/>
      </c:catAx>
      <c:valAx>
        <c:axId val="62572075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l-GR" dirty="0"/>
                  <a:t>%</a:t>
                </a:r>
                <a:endParaRPr lang="en-US" dirty="0"/>
              </a:p>
            </c:rich>
          </c:tx>
          <c:layout>
            <c:manualLayout>
              <c:xMode val="edge"/>
              <c:yMode val="edge"/>
              <c:x val="0.68517735719974648"/>
              <c:y val="0.9481678829367676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57274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l-GR"/>
              <a:t>Αντιμετώπιση ήπιων προβλημάτων από τον πολίτη</a:t>
            </a:r>
            <a:endParaRPr lang="en-US"/>
          </a:p>
        </c:rich>
      </c:tx>
      <c:layout>
        <c:manualLayout>
          <c:xMode val="edge"/>
          <c:yMode val="edge"/>
          <c:x val="0.23089128985668259"/>
          <c:y val="0"/>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0293611865817521"/>
          <c:y val="0.18326487230921229"/>
          <c:w val="0.34327030455168545"/>
          <c:h val="0.67644202837634615"/>
        </c:manualLayout>
      </c:layout>
      <c:pieChart>
        <c:varyColors val="1"/>
        <c:ser>
          <c:idx val="0"/>
          <c:order val="0"/>
          <c:tx>
            <c:strRef>
              <c:f>tables_polites!$C$127</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132-478A-A0EC-8B1836039FC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132-478A-A0EC-8B1836039FC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132-478A-A0EC-8B1836039FC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132-478A-A0EC-8B1836039FC1}"/>
              </c:ext>
            </c:extLst>
          </c:dPt>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tables_polites!$B$128:$B$131</c:f>
              <c:strCache>
                <c:ptCount val="4"/>
                <c:pt idx="0">
                  <c:v>Καθόλου</c:v>
                </c:pt>
                <c:pt idx="1">
                  <c:v>Λίγο</c:v>
                </c:pt>
                <c:pt idx="2">
                  <c:v>Αρκετά</c:v>
                </c:pt>
                <c:pt idx="3">
                  <c:v>Πολύ</c:v>
                </c:pt>
              </c:strCache>
            </c:strRef>
          </c:cat>
          <c:val>
            <c:numRef>
              <c:f>tables_polites!$C$128:$C$131</c:f>
              <c:numCache>
                <c:formatCode>###0.0</c:formatCode>
                <c:ptCount val="4"/>
                <c:pt idx="0">
                  <c:v>6.7</c:v>
                </c:pt>
                <c:pt idx="1">
                  <c:v>28.1</c:v>
                </c:pt>
                <c:pt idx="2">
                  <c:v>51.1</c:v>
                </c:pt>
                <c:pt idx="3">
                  <c:v>14.1</c:v>
                </c:pt>
              </c:numCache>
            </c:numRef>
          </c:val>
          <c:extLst>
            <c:ext xmlns:c16="http://schemas.microsoft.com/office/drawing/2014/chart" uri="{C3380CC4-5D6E-409C-BE32-E72D297353CC}">
              <c16:uniqueId val="{00000008-4132-478A-A0EC-8B1836039FC1}"/>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23873056380834654"/>
          <c:y val="0.91853627136912064"/>
          <c:w val="0.51772288697478908"/>
          <c:h val="8.146377386279952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l-GR"/>
              <a:t>Εμπιστοσύνη</a:t>
            </a:r>
            <a:r>
              <a:rPr lang="en-US"/>
              <a:t> </a:t>
            </a:r>
            <a:r>
              <a:rPr lang="el-GR"/>
              <a:t>πολιτών στα ΜΗ.ΣΥ.ΦΑ.</a:t>
            </a:r>
            <a:endParaRPr lang="en-US"/>
          </a:p>
        </c:rich>
      </c:tx>
      <c:layout>
        <c:manualLayout>
          <c:xMode val="edge"/>
          <c:yMode val="edge"/>
          <c:x val="0.29912593045217201"/>
          <c:y val="3.529700403658852E-4"/>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177919620512552"/>
          <c:y val="0.16504426077175136"/>
          <c:w val="0.72339698916945727"/>
          <c:h val="0.58635594463735508"/>
        </c:manualLayout>
      </c:layout>
      <c:pieChart>
        <c:varyColors val="1"/>
        <c:ser>
          <c:idx val="0"/>
          <c:order val="0"/>
          <c:tx>
            <c:strRef>
              <c:f>tables_polites!$C$397</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7D3-44CE-9D81-9373BE9BF74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7D3-44CE-9D81-9373BE9BF74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D3-44CE-9D81-9373BE9BF74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D3-44CE-9D81-9373BE9BF745}"/>
              </c:ext>
            </c:extLst>
          </c:dPt>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tables_polites!$B$398:$B$401</c:f>
              <c:strCache>
                <c:ptCount val="4"/>
                <c:pt idx="0">
                  <c:v>Καθόλου</c:v>
                </c:pt>
                <c:pt idx="1">
                  <c:v>Λίγο</c:v>
                </c:pt>
                <c:pt idx="2">
                  <c:v>Αρκετά</c:v>
                </c:pt>
                <c:pt idx="3">
                  <c:v>Πολύ</c:v>
                </c:pt>
              </c:strCache>
            </c:strRef>
          </c:cat>
          <c:val>
            <c:numRef>
              <c:f>tables_polites!$C$398:$C$401</c:f>
              <c:numCache>
                <c:formatCode>###0.0</c:formatCode>
                <c:ptCount val="4"/>
                <c:pt idx="0">
                  <c:v>7.1999999999999993</c:v>
                </c:pt>
                <c:pt idx="1">
                  <c:v>21.9</c:v>
                </c:pt>
                <c:pt idx="2">
                  <c:v>57.3</c:v>
                </c:pt>
                <c:pt idx="3">
                  <c:v>13.600000000000001</c:v>
                </c:pt>
              </c:numCache>
            </c:numRef>
          </c:val>
          <c:extLst>
            <c:ext xmlns:c16="http://schemas.microsoft.com/office/drawing/2014/chart" uri="{C3380CC4-5D6E-409C-BE32-E72D297353CC}">
              <c16:uniqueId val="{00000008-A7D3-44CE-9D81-9373BE9BF745}"/>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18146675455342806"/>
          <c:y val="0.95201398387428715"/>
          <c:w val="0.59605999873938764"/>
          <c:h val="4.594138902599164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l-GR" dirty="0"/>
              <a:t>Ανταπόκριση φαρμακοποιού στον ρόλο του συμβούλου ΠΦΥ</a:t>
            </a:r>
            <a:endParaRPr lang="en-US" dirty="0"/>
          </a:p>
        </c:rich>
      </c:tx>
      <c:layout>
        <c:manualLayout>
          <c:xMode val="edge"/>
          <c:yMode val="edge"/>
          <c:x val="0.20321325127735526"/>
          <c:y val="0"/>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8920187319254087"/>
          <c:y val="0.21306449956738815"/>
          <c:w val="0.38786767800210753"/>
          <c:h val="0.58180151700316129"/>
        </c:manualLayout>
      </c:layout>
      <c:pieChart>
        <c:varyColors val="1"/>
        <c:ser>
          <c:idx val="0"/>
          <c:order val="0"/>
          <c:tx>
            <c:strRef>
              <c:f>tables!$C$257</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29F-40FE-A152-B6FDBF3C7DE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29F-40FE-A152-B6FDBF3C7DE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29F-40FE-A152-B6FDBF3C7DE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29F-40FE-A152-B6FDBF3C7DED}"/>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tables!$A$258:$B$261</c:f>
              <c:strCache>
                <c:ptCount val="4"/>
                <c:pt idx="0">
                  <c:v>Καθόλου</c:v>
                </c:pt>
                <c:pt idx="1">
                  <c:v>Λίγο</c:v>
                </c:pt>
                <c:pt idx="2">
                  <c:v>Αρκετά</c:v>
                </c:pt>
                <c:pt idx="3">
                  <c:v>Πολύ</c:v>
                </c:pt>
              </c:strCache>
            </c:strRef>
          </c:cat>
          <c:val>
            <c:numRef>
              <c:f>tables!$C$258:$C$261</c:f>
              <c:numCache>
                <c:formatCode>0.0</c:formatCode>
                <c:ptCount val="4"/>
                <c:pt idx="0">
                  <c:v>0.8</c:v>
                </c:pt>
                <c:pt idx="1">
                  <c:v>1.2</c:v>
                </c:pt>
                <c:pt idx="2">
                  <c:v>46</c:v>
                </c:pt>
                <c:pt idx="3">
                  <c:v>52</c:v>
                </c:pt>
              </c:numCache>
            </c:numRef>
          </c:val>
          <c:extLst>
            <c:ext xmlns:c16="http://schemas.microsoft.com/office/drawing/2014/chart" uri="{C3380CC4-5D6E-409C-BE32-E72D297353CC}">
              <c16:uniqueId val="{00000008-329F-40FE-A152-B6FDBF3C7DED}"/>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31127910591303548"/>
          <c:y val="0.92278109671315967"/>
          <c:w val="0.37084389613275293"/>
          <c:h val="5.059749253449952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80" b="0" i="0" u="none" strike="noStrike" kern="1200" spc="0" baseline="0">
                <a:solidFill>
                  <a:schemeClr val="tx1">
                    <a:lumMod val="65000"/>
                    <a:lumOff val="35000"/>
                  </a:schemeClr>
                </a:solidFill>
                <a:latin typeface="+mn-lt"/>
                <a:ea typeface="+mn-ea"/>
                <a:cs typeface="+mn-cs"/>
              </a:defRPr>
            </a:pPr>
            <a:r>
              <a:rPr lang="el-GR" dirty="0"/>
              <a:t>Ενημέρωση που επιλέγουν οι πολίτες για ΜΗ.ΣΥ.ΦΑ.</a:t>
            </a:r>
            <a:endParaRPr lang="en-US" dirty="0"/>
          </a:p>
        </c:rich>
      </c:tx>
      <c:overlay val="0"/>
      <c:spPr>
        <a:noFill/>
        <a:ln>
          <a:noFill/>
        </a:ln>
        <a:effectLst/>
      </c:spPr>
      <c:txPr>
        <a:bodyPr rot="0" spcFirstLastPara="1" vertOverflow="ellipsis" vert="horz" wrap="square" anchor="ctr" anchorCtr="1"/>
        <a:lstStyle/>
        <a:p>
          <a:pPr>
            <a:defRPr sz="13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tables_polites!$S$424</c:f>
              <c:strCache>
                <c:ptCount val="1"/>
                <c:pt idx="0">
                  <c:v>κύρια</c:v>
                </c:pt>
              </c:strCache>
            </c:strRef>
          </c:tx>
          <c:spPr>
            <a:solidFill>
              <a:schemeClr val="accent1"/>
            </a:solidFill>
            <a:ln>
              <a:noFill/>
            </a:ln>
            <a:effectLst/>
          </c:spPr>
          <c:invertIfNegative val="0"/>
          <c:dLbls>
            <c:dLbl>
              <c:idx val="2"/>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27-475D-9D14-6A3AA6B3264A}"/>
                </c:ext>
              </c:extLst>
            </c:dLbl>
            <c:numFmt formatCode="#,##0" sourceLinked="0"/>
            <c:spPr>
              <a:noFill/>
              <a:ln>
                <a:noFill/>
              </a:ln>
              <a:effectLst/>
            </c:spPr>
            <c:txPr>
              <a:bodyPr rot="0" spcFirstLastPara="1" vertOverflow="ellipsis" vert="horz" wrap="square" anchor="ctr" anchorCtr="1"/>
              <a:lstStyle/>
              <a:p>
                <a:pPr>
                  <a:defRPr sz="11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tables_polites!$R$425:$R$431</c:f>
              <c:strCache>
                <c:ptCount val="7"/>
                <c:pt idx="0">
                  <c:v>Ζητώ από το φαρμακοποιό συμβουλές για το πώς να χρησιμοποιήσω το προϊόν</c:v>
                </c:pt>
                <c:pt idx="1">
                  <c:v>Ρωτώ τον οικογενειακό ιατρό</c:v>
                </c:pt>
                <c:pt idx="2">
                  <c:v>Διαβάζω τις οδηγίες χρήσης στη συσκευασία</c:v>
                </c:pt>
                <c:pt idx="3">
                  <c:v>Παίρνω την απόφαση μου με βάση προηγούμενη μου εμπειρία</c:v>
                </c:pt>
                <c:pt idx="4">
                  <c:v>Ακολουθώ  προσωπική εμπειρία/Σύσταση φίλου/συγγενή</c:v>
                </c:pt>
                <c:pt idx="5">
                  <c:v>Κοιτάζω τις οδηγίες χρήσης στο διαδίκτυο</c:v>
                </c:pt>
                <c:pt idx="6">
                  <c:v>Καμία άλλη</c:v>
                </c:pt>
              </c:strCache>
            </c:strRef>
          </c:cat>
          <c:val>
            <c:numRef>
              <c:f>tables_polites!$S$425:$S$431</c:f>
              <c:numCache>
                <c:formatCode>General</c:formatCode>
                <c:ptCount val="7"/>
                <c:pt idx="0" formatCode="###0.0">
                  <c:v>42.4</c:v>
                </c:pt>
                <c:pt idx="1">
                  <c:v>21.1</c:v>
                </c:pt>
                <c:pt idx="2" formatCode="###0.0">
                  <c:v>17.399999999999999</c:v>
                </c:pt>
                <c:pt idx="3" formatCode="###0.0">
                  <c:v>13.200000000000001</c:v>
                </c:pt>
                <c:pt idx="4" formatCode="###0.0">
                  <c:v>3.9</c:v>
                </c:pt>
                <c:pt idx="5" formatCode="###0.0">
                  <c:v>2</c:v>
                </c:pt>
              </c:numCache>
            </c:numRef>
          </c:val>
          <c:extLst>
            <c:ext xmlns:c16="http://schemas.microsoft.com/office/drawing/2014/chart" uri="{C3380CC4-5D6E-409C-BE32-E72D297353CC}">
              <c16:uniqueId val="{00000000-FC13-464F-BF41-CF130147B632}"/>
            </c:ext>
          </c:extLst>
        </c:ser>
        <c:ser>
          <c:idx val="1"/>
          <c:order val="1"/>
          <c:tx>
            <c:strRef>
              <c:f>tables_polites!$T$424</c:f>
              <c:strCache>
                <c:ptCount val="1"/>
                <c:pt idx="0">
                  <c:v>δευτερεύουσα</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tables_polites!$R$425:$R$431</c:f>
              <c:strCache>
                <c:ptCount val="7"/>
                <c:pt idx="0">
                  <c:v>Ζητώ από το φαρμακοποιό συμβουλές για το πώς να χρησιμοποιήσω το προϊόν</c:v>
                </c:pt>
                <c:pt idx="1">
                  <c:v>Ρωτώ τον οικογενειακό ιατρό</c:v>
                </c:pt>
                <c:pt idx="2">
                  <c:v>Διαβάζω τις οδηγίες χρήσης στη συσκευασία</c:v>
                </c:pt>
                <c:pt idx="3">
                  <c:v>Παίρνω την απόφαση μου με βάση προηγούμενη μου εμπειρία</c:v>
                </c:pt>
                <c:pt idx="4">
                  <c:v>Ακολουθώ  προσωπική εμπειρία/Σύσταση φίλου/συγγενή</c:v>
                </c:pt>
                <c:pt idx="5">
                  <c:v>Κοιτάζω τις οδηγίες χρήσης στο διαδίκτυο</c:v>
                </c:pt>
                <c:pt idx="6">
                  <c:v>Καμία άλλη</c:v>
                </c:pt>
              </c:strCache>
            </c:strRef>
          </c:cat>
          <c:val>
            <c:numRef>
              <c:f>tables_polites!$T$425:$T$431</c:f>
              <c:numCache>
                <c:formatCode>General</c:formatCode>
                <c:ptCount val="7"/>
                <c:pt idx="0" formatCode="###0.0">
                  <c:v>23.200000000000003</c:v>
                </c:pt>
                <c:pt idx="1">
                  <c:v>9.6</c:v>
                </c:pt>
                <c:pt idx="2" formatCode="###0.0">
                  <c:v>28.299999999999997</c:v>
                </c:pt>
                <c:pt idx="3" formatCode="###0.0">
                  <c:v>7.7</c:v>
                </c:pt>
                <c:pt idx="4" formatCode="###0.0">
                  <c:v>7.3</c:v>
                </c:pt>
                <c:pt idx="5" formatCode="###0.0">
                  <c:v>4.8</c:v>
                </c:pt>
                <c:pt idx="6" formatCode="###0.0">
                  <c:v>19.100000000000001</c:v>
                </c:pt>
              </c:numCache>
            </c:numRef>
          </c:val>
          <c:extLst>
            <c:ext xmlns:c16="http://schemas.microsoft.com/office/drawing/2014/chart" uri="{C3380CC4-5D6E-409C-BE32-E72D297353CC}">
              <c16:uniqueId val="{00000001-FC13-464F-BF41-CF130147B632}"/>
            </c:ext>
          </c:extLst>
        </c:ser>
        <c:dLbls>
          <c:showLegendKey val="0"/>
          <c:showVal val="0"/>
          <c:showCatName val="0"/>
          <c:showSerName val="0"/>
          <c:showPercent val="0"/>
          <c:showBubbleSize val="0"/>
        </c:dLbls>
        <c:gapWidth val="75"/>
        <c:overlap val="100"/>
        <c:axId val="1561236288"/>
        <c:axId val="1561237952"/>
      </c:barChart>
      <c:catAx>
        <c:axId val="156123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50" b="0" i="0" u="none" strike="noStrike" kern="1200" baseline="0">
                <a:solidFill>
                  <a:schemeClr val="tx1">
                    <a:lumMod val="65000"/>
                    <a:lumOff val="35000"/>
                  </a:schemeClr>
                </a:solidFill>
                <a:latin typeface="+mn-lt"/>
                <a:ea typeface="+mn-ea"/>
                <a:cs typeface="+mn-cs"/>
              </a:defRPr>
            </a:pPr>
            <a:endParaRPr lang="en-US"/>
          </a:p>
        </c:txPr>
        <c:crossAx val="1561237952"/>
        <c:crosses val="autoZero"/>
        <c:auto val="1"/>
        <c:lblAlgn val="ctr"/>
        <c:lblOffset val="100"/>
        <c:noMultiLvlLbl val="0"/>
      </c:catAx>
      <c:valAx>
        <c:axId val="1561237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50" b="0" i="0" u="none" strike="noStrike" kern="1200" baseline="0">
                    <a:solidFill>
                      <a:schemeClr val="tx1">
                        <a:lumMod val="65000"/>
                        <a:lumOff val="35000"/>
                      </a:schemeClr>
                    </a:solidFill>
                    <a:latin typeface="+mn-lt"/>
                    <a:ea typeface="+mn-ea"/>
                    <a:cs typeface="+mn-cs"/>
                  </a:defRPr>
                </a:pPr>
                <a:r>
                  <a:rPr lang="el-GR"/>
                  <a:t>%</a:t>
                </a:r>
                <a:endParaRPr lang="en-US"/>
              </a:p>
            </c:rich>
          </c:tx>
          <c:layout>
            <c:manualLayout>
              <c:xMode val="edge"/>
              <c:yMode val="edge"/>
              <c:x val="7.4104744664224981E-3"/>
              <c:y val="0.30963661663085063"/>
            </c:manualLayout>
          </c:layout>
          <c:overlay val="0"/>
          <c:spPr>
            <a:noFill/>
            <a:ln>
              <a:noFill/>
            </a:ln>
            <a:effectLst/>
          </c:spPr>
          <c:txPr>
            <a:bodyPr rot="-5400000" spcFirstLastPara="1" vertOverflow="ellipsis" vert="horz" wrap="square" anchor="ctr" anchorCtr="1"/>
            <a:lstStyle/>
            <a:p>
              <a:pPr>
                <a:defRPr sz="115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50" b="0" i="0" u="none" strike="noStrike" kern="1200" baseline="0">
                <a:solidFill>
                  <a:schemeClr val="tx1">
                    <a:lumMod val="65000"/>
                    <a:lumOff val="35000"/>
                  </a:schemeClr>
                </a:solidFill>
                <a:latin typeface="+mn-lt"/>
                <a:ea typeface="+mn-ea"/>
                <a:cs typeface="+mn-cs"/>
              </a:defRPr>
            </a:pPr>
            <a:endParaRPr lang="en-US"/>
          </a:p>
        </c:txPr>
        <c:crossAx val="1561236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5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l-GR"/>
              <a:t>Παράγοντες που επηρεάζουν την αγορά ΜΗ.ΣΥ.ΦΑ.</a:t>
            </a:r>
            <a:endParaRPr lang="en-US"/>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2813401970509579"/>
          <c:y val="7.7229877431459107E-2"/>
          <c:w val="0.52951397729656846"/>
          <c:h val="0.79776229871172377"/>
        </c:manualLayout>
      </c:layout>
      <c:barChart>
        <c:barDir val="bar"/>
        <c:grouping val="percentStacked"/>
        <c:varyColors val="0"/>
        <c:ser>
          <c:idx val="0"/>
          <c:order val="0"/>
          <c:tx>
            <c:strRef>
              <c:f>tables_polites!$AE$446</c:f>
              <c:strCache>
                <c:ptCount val="1"/>
                <c:pt idx="0">
                  <c:v>1 Καθόλου</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tables_polites!$AD$447:$AD$456</c:f>
              <c:strCache>
                <c:ptCount val="10"/>
                <c:pt idx="0">
                  <c:v>Η διαφήμιση του προϊόντος (διαδίκτυο, τηλεόραση, εφημερίδες κ.ά.)</c:v>
                </c:pt>
                <c:pt idx="1">
                  <c:v>Η τιμή του</c:v>
                </c:pt>
                <c:pt idx="2">
                  <c:v>Η παρουσία του φαρμάκου στον πάγκο του φαρμακείου</c:v>
                </c:pt>
                <c:pt idx="3">
                  <c:v>Η εμπιστοσύνη στο όνομα του φαρμάκου</c:v>
                </c:pt>
                <c:pt idx="4">
                  <c:v>Η αναγνωρισιμότητα του φαρμάκου</c:v>
                </c:pt>
                <c:pt idx="5">
                  <c:v>Η συχνή χρήση που του κάνω</c:v>
                </c:pt>
                <c:pt idx="6">
                  <c:v>Η ευκολία να το αγοράσω και να το πάρω</c:v>
                </c:pt>
                <c:pt idx="7">
                  <c:v>Η ενημέρωση και η συμβουλή του φαρμακοποιού</c:v>
                </c:pt>
                <c:pt idx="8">
                  <c:v>Η  γρήγορη δράση  και η αποτελεσματικότητα του φαρμάκου</c:v>
                </c:pt>
                <c:pt idx="9">
                  <c:v>Ότι είναι ασφαλές και δεν έχει παρενέργειες</c:v>
                </c:pt>
              </c:strCache>
            </c:strRef>
          </c:cat>
          <c:val>
            <c:numRef>
              <c:f>tables_polites!$AE$447:$AE$456</c:f>
              <c:numCache>
                <c:formatCode>###0.0</c:formatCode>
                <c:ptCount val="10"/>
                <c:pt idx="0">
                  <c:v>41.9</c:v>
                </c:pt>
                <c:pt idx="1">
                  <c:v>16.3</c:v>
                </c:pt>
                <c:pt idx="2">
                  <c:v>19</c:v>
                </c:pt>
                <c:pt idx="3">
                  <c:v>7.7</c:v>
                </c:pt>
                <c:pt idx="4">
                  <c:v>7.5</c:v>
                </c:pt>
                <c:pt idx="5">
                  <c:v>4.4000000000000004</c:v>
                </c:pt>
                <c:pt idx="6">
                  <c:v>6.1</c:v>
                </c:pt>
                <c:pt idx="7">
                  <c:v>7.9</c:v>
                </c:pt>
                <c:pt idx="8">
                  <c:v>3</c:v>
                </c:pt>
                <c:pt idx="9">
                  <c:v>2.2999999999999998</c:v>
                </c:pt>
              </c:numCache>
            </c:numRef>
          </c:val>
          <c:extLst>
            <c:ext xmlns:c16="http://schemas.microsoft.com/office/drawing/2014/chart" uri="{C3380CC4-5D6E-409C-BE32-E72D297353CC}">
              <c16:uniqueId val="{00000000-8ACA-4FBA-9D2B-733AA364CB1F}"/>
            </c:ext>
          </c:extLst>
        </c:ser>
        <c:ser>
          <c:idx val="1"/>
          <c:order val="1"/>
          <c:tx>
            <c:strRef>
              <c:f>tables_polites!$AF$446</c:f>
              <c:strCache>
                <c:ptCount val="1"/>
                <c:pt idx="0">
                  <c:v>2 Σε μικρό βαθμό</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tables_polites!$AD$447:$AD$456</c:f>
              <c:strCache>
                <c:ptCount val="10"/>
                <c:pt idx="0">
                  <c:v>Η διαφήμιση του προϊόντος (διαδίκτυο, τηλεόραση, εφημερίδες κ.ά.)</c:v>
                </c:pt>
                <c:pt idx="1">
                  <c:v>Η τιμή του</c:v>
                </c:pt>
                <c:pt idx="2">
                  <c:v>Η παρουσία του φαρμάκου στον πάγκο του φαρμακείου</c:v>
                </c:pt>
                <c:pt idx="3">
                  <c:v>Η εμπιστοσύνη στο όνομα του φαρμάκου</c:v>
                </c:pt>
                <c:pt idx="4">
                  <c:v>Η αναγνωρισιμότητα του φαρμάκου</c:v>
                </c:pt>
                <c:pt idx="5">
                  <c:v>Η συχνή χρήση που του κάνω</c:v>
                </c:pt>
                <c:pt idx="6">
                  <c:v>Η ευκολία να το αγοράσω και να το πάρω</c:v>
                </c:pt>
                <c:pt idx="7">
                  <c:v>Η ενημέρωση και η συμβουλή του φαρμακοποιού</c:v>
                </c:pt>
                <c:pt idx="8">
                  <c:v>Η  γρήγορη δράση  και η αποτελεσματικότητα του φαρμάκου</c:v>
                </c:pt>
                <c:pt idx="9">
                  <c:v>Ότι είναι ασφαλές και δεν έχει παρενέργειες</c:v>
                </c:pt>
              </c:strCache>
            </c:strRef>
          </c:cat>
          <c:val>
            <c:numRef>
              <c:f>tables_polites!$AF$447:$AF$456</c:f>
              <c:numCache>
                <c:formatCode>###0.0</c:formatCode>
                <c:ptCount val="10"/>
                <c:pt idx="0">
                  <c:v>20.8</c:v>
                </c:pt>
                <c:pt idx="1">
                  <c:v>10.7</c:v>
                </c:pt>
                <c:pt idx="2">
                  <c:v>12.3</c:v>
                </c:pt>
                <c:pt idx="3">
                  <c:v>7.1</c:v>
                </c:pt>
                <c:pt idx="4">
                  <c:v>7.3999999999999995</c:v>
                </c:pt>
                <c:pt idx="5">
                  <c:v>6</c:v>
                </c:pt>
                <c:pt idx="6">
                  <c:v>5.4</c:v>
                </c:pt>
                <c:pt idx="7">
                  <c:v>3.8</c:v>
                </c:pt>
                <c:pt idx="8">
                  <c:v>2.9000000000000004</c:v>
                </c:pt>
                <c:pt idx="9">
                  <c:v>1.7999999999999998</c:v>
                </c:pt>
              </c:numCache>
            </c:numRef>
          </c:val>
          <c:extLst>
            <c:ext xmlns:c16="http://schemas.microsoft.com/office/drawing/2014/chart" uri="{C3380CC4-5D6E-409C-BE32-E72D297353CC}">
              <c16:uniqueId val="{00000001-8ACA-4FBA-9D2B-733AA364CB1F}"/>
            </c:ext>
          </c:extLst>
        </c:ser>
        <c:ser>
          <c:idx val="2"/>
          <c:order val="2"/>
          <c:tx>
            <c:strRef>
              <c:f>tables_polites!$AG$446</c:f>
              <c:strCache>
                <c:ptCount val="1"/>
                <c:pt idx="0">
                  <c:v>3 Σε μέτριο βαθμό </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tables_polites!$AD$447:$AD$456</c:f>
              <c:strCache>
                <c:ptCount val="10"/>
                <c:pt idx="0">
                  <c:v>Η διαφήμιση του προϊόντος (διαδίκτυο, τηλεόραση, εφημερίδες κ.ά.)</c:v>
                </c:pt>
                <c:pt idx="1">
                  <c:v>Η τιμή του</c:v>
                </c:pt>
                <c:pt idx="2">
                  <c:v>Η παρουσία του φαρμάκου στον πάγκο του φαρμακείου</c:v>
                </c:pt>
                <c:pt idx="3">
                  <c:v>Η εμπιστοσύνη στο όνομα του φαρμάκου</c:v>
                </c:pt>
                <c:pt idx="4">
                  <c:v>Η αναγνωρισιμότητα του φαρμάκου</c:v>
                </c:pt>
                <c:pt idx="5">
                  <c:v>Η συχνή χρήση που του κάνω</c:v>
                </c:pt>
                <c:pt idx="6">
                  <c:v>Η ευκολία να το αγοράσω και να το πάρω</c:v>
                </c:pt>
                <c:pt idx="7">
                  <c:v>Η ενημέρωση και η συμβουλή του φαρμακοποιού</c:v>
                </c:pt>
                <c:pt idx="8">
                  <c:v>Η  γρήγορη δράση  και η αποτελεσματικότητα του φαρμάκου</c:v>
                </c:pt>
                <c:pt idx="9">
                  <c:v>Ότι είναι ασφαλές και δεν έχει παρενέργειες</c:v>
                </c:pt>
              </c:strCache>
            </c:strRef>
          </c:cat>
          <c:val>
            <c:numRef>
              <c:f>tables_polites!$AG$447:$AG$456</c:f>
              <c:numCache>
                <c:formatCode>###0.0</c:formatCode>
                <c:ptCount val="10"/>
                <c:pt idx="0">
                  <c:v>17.5</c:v>
                </c:pt>
                <c:pt idx="1">
                  <c:v>24.8</c:v>
                </c:pt>
                <c:pt idx="2">
                  <c:v>17.600000000000001</c:v>
                </c:pt>
                <c:pt idx="3">
                  <c:v>19</c:v>
                </c:pt>
                <c:pt idx="4">
                  <c:v>17.399999999999999</c:v>
                </c:pt>
                <c:pt idx="5">
                  <c:v>19.100000000000001</c:v>
                </c:pt>
                <c:pt idx="6">
                  <c:v>19.7</c:v>
                </c:pt>
                <c:pt idx="7">
                  <c:v>12</c:v>
                </c:pt>
                <c:pt idx="8">
                  <c:v>6.8000000000000007</c:v>
                </c:pt>
                <c:pt idx="9">
                  <c:v>5.0999999999999996</c:v>
                </c:pt>
              </c:numCache>
            </c:numRef>
          </c:val>
          <c:extLst>
            <c:ext xmlns:c16="http://schemas.microsoft.com/office/drawing/2014/chart" uri="{C3380CC4-5D6E-409C-BE32-E72D297353CC}">
              <c16:uniqueId val="{00000002-8ACA-4FBA-9D2B-733AA364CB1F}"/>
            </c:ext>
          </c:extLst>
        </c:ser>
        <c:ser>
          <c:idx val="3"/>
          <c:order val="3"/>
          <c:tx>
            <c:strRef>
              <c:f>tables_polites!$AH$446</c:f>
              <c:strCache>
                <c:ptCount val="1"/>
                <c:pt idx="0">
                  <c:v>4 Σε αρκετά σημαντικό βαθμό</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tables_polites!$AD$447:$AD$456</c:f>
              <c:strCache>
                <c:ptCount val="10"/>
                <c:pt idx="0">
                  <c:v>Η διαφήμιση του προϊόντος (διαδίκτυο, τηλεόραση, εφημερίδες κ.ά.)</c:v>
                </c:pt>
                <c:pt idx="1">
                  <c:v>Η τιμή του</c:v>
                </c:pt>
                <c:pt idx="2">
                  <c:v>Η παρουσία του φαρμάκου στον πάγκο του φαρμακείου</c:v>
                </c:pt>
                <c:pt idx="3">
                  <c:v>Η εμπιστοσύνη στο όνομα του φαρμάκου</c:v>
                </c:pt>
                <c:pt idx="4">
                  <c:v>Η αναγνωρισιμότητα του φαρμάκου</c:v>
                </c:pt>
                <c:pt idx="5">
                  <c:v>Η συχνή χρήση που του κάνω</c:v>
                </c:pt>
                <c:pt idx="6">
                  <c:v>Η ευκολία να το αγοράσω και να το πάρω</c:v>
                </c:pt>
                <c:pt idx="7">
                  <c:v>Η ενημέρωση και η συμβουλή του φαρμακοποιού</c:v>
                </c:pt>
                <c:pt idx="8">
                  <c:v>Η  γρήγορη δράση  και η αποτελεσματικότητα του φαρμάκου</c:v>
                </c:pt>
                <c:pt idx="9">
                  <c:v>Ότι είναι ασφαλές και δεν έχει παρενέργειες</c:v>
                </c:pt>
              </c:strCache>
            </c:strRef>
          </c:cat>
          <c:val>
            <c:numRef>
              <c:f>tables_polites!$AH$447:$AH$456</c:f>
              <c:numCache>
                <c:formatCode>###0.0</c:formatCode>
                <c:ptCount val="10"/>
                <c:pt idx="0">
                  <c:v>12.5</c:v>
                </c:pt>
                <c:pt idx="1">
                  <c:v>24.7</c:v>
                </c:pt>
                <c:pt idx="2">
                  <c:v>22.400000000000002</c:v>
                </c:pt>
                <c:pt idx="3">
                  <c:v>33.4</c:v>
                </c:pt>
                <c:pt idx="4">
                  <c:v>33.800000000000004</c:v>
                </c:pt>
                <c:pt idx="5">
                  <c:v>33.5</c:v>
                </c:pt>
                <c:pt idx="6">
                  <c:v>31.7</c:v>
                </c:pt>
                <c:pt idx="7">
                  <c:v>21.4</c:v>
                </c:pt>
                <c:pt idx="8">
                  <c:v>24.8</c:v>
                </c:pt>
                <c:pt idx="9">
                  <c:v>19.2</c:v>
                </c:pt>
              </c:numCache>
            </c:numRef>
          </c:val>
          <c:extLst>
            <c:ext xmlns:c16="http://schemas.microsoft.com/office/drawing/2014/chart" uri="{C3380CC4-5D6E-409C-BE32-E72D297353CC}">
              <c16:uniqueId val="{00000003-8ACA-4FBA-9D2B-733AA364CB1F}"/>
            </c:ext>
          </c:extLst>
        </c:ser>
        <c:ser>
          <c:idx val="4"/>
          <c:order val="4"/>
          <c:tx>
            <c:strRef>
              <c:f>tables_polites!$AI$446</c:f>
              <c:strCache>
                <c:ptCount val="1"/>
                <c:pt idx="0">
                  <c:v>5 Σε πολύ σημαντικό βαθμό</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tables_polites!$AD$447:$AD$456</c:f>
              <c:strCache>
                <c:ptCount val="10"/>
                <c:pt idx="0">
                  <c:v>Η διαφήμιση του προϊόντος (διαδίκτυο, τηλεόραση, εφημερίδες κ.ά.)</c:v>
                </c:pt>
                <c:pt idx="1">
                  <c:v>Η τιμή του</c:v>
                </c:pt>
                <c:pt idx="2">
                  <c:v>Η παρουσία του φαρμάκου στον πάγκο του φαρμακείου</c:v>
                </c:pt>
                <c:pt idx="3">
                  <c:v>Η εμπιστοσύνη στο όνομα του φαρμάκου</c:v>
                </c:pt>
                <c:pt idx="4">
                  <c:v>Η αναγνωρισιμότητα του φαρμάκου</c:v>
                </c:pt>
                <c:pt idx="5">
                  <c:v>Η συχνή χρήση που του κάνω</c:v>
                </c:pt>
                <c:pt idx="6">
                  <c:v>Η ευκολία να το αγοράσω και να το πάρω</c:v>
                </c:pt>
                <c:pt idx="7">
                  <c:v>Η ενημέρωση και η συμβουλή του φαρμακοποιού</c:v>
                </c:pt>
                <c:pt idx="8">
                  <c:v>Η  γρήγορη δράση  και η αποτελεσματικότητα του φαρμάκου</c:v>
                </c:pt>
                <c:pt idx="9">
                  <c:v>Ότι είναι ασφαλές και δεν έχει παρενέργειες</c:v>
                </c:pt>
              </c:strCache>
            </c:strRef>
          </c:cat>
          <c:val>
            <c:numRef>
              <c:f>tables_polites!$AI$447:$AI$456</c:f>
              <c:numCache>
                <c:formatCode>###0.0</c:formatCode>
                <c:ptCount val="10"/>
                <c:pt idx="0">
                  <c:v>7.3</c:v>
                </c:pt>
                <c:pt idx="1">
                  <c:v>23.5</c:v>
                </c:pt>
                <c:pt idx="2">
                  <c:v>28.7</c:v>
                </c:pt>
                <c:pt idx="3">
                  <c:v>32.800000000000004</c:v>
                </c:pt>
                <c:pt idx="4">
                  <c:v>33.900000000000006</c:v>
                </c:pt>
                <c:pt idx="5">
                  <c:v>37</c:v>
                </c:pt>
                <c:pt idx="6">
                  <c:v>37.1</c:v>
                </c:pt>
                <c:pt idx="7">
                  <c:v>54.900000000000006</c:v>
                </c:pt>
                <c:pt idx="8">
                  <c:v>62.5</c:v>
                </c:pt>
                <c:pt idx="9">
                  <c:v>71.599999999999994</c:v>
                </c:pt>
              </c:numCache>
            </c:numRef>
          </c:val>
          <c:extLst>
            <c:ext xmlns:c16="http://schemas.microsoft.com/office/drawing/2014/chart" uri="{C3380CC4-5D6E-409C-BE32-E72D297353CC}">
              <c16:uniqueId val="{00000004-8ACA-4FBA-9D2B-733AA364CB1F}"/>
            </c:ext>
          </c:extLst>
        </c:ser>
        <c:dLbls>
          <c:showLegendKey val="0"/>
          <c:showVal val="0"/>
          <c:showCatName val="0"/>
          <c:showSerName val="0"/>
          <c:showPercent val="0"/>
          <c:showBubbleSize val="0"/>
        </c:dLbls>
        <c:gapWidth val="55"/>
        <c:overlap val="100"/>
        <c:axId val="219749919"/>
        <c:axId val="219754079"/>
      </c:barChart>
      <c:catAx>
        <c:axId val="2197499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9754079"/>
        <c:crosses val="autoZero"/>
        <c:auto val="1"/>
        <c:lblAlgn val="ctr"/>
        <c:lblOffset val="100"/>
        <c:noMultiLvlLbl val="0"/>
      </c:catAx>
      <c:valAx>
        <c:axId val="21975407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97499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l-GR"/>
              <a:t>Συμβουλή ιατρού</a:t>
            </a:r>
            <a:endParaRPr lang="en-US"/>
          </a:p>
        </c:rich>
      </c:tx>
      <c:layout>
        <c:manualLayout>
          <c:xMode val="edge"/>
          <c:yMode val="edge"/>
          <c:x val="0.35454035663300471"/>
          <c:y val="0"/>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868496951189086"/>
          <c:y val="0.17455392259943769"/>
          <c:w val="0.73596199714579402"/>
          <c:h val="0.57435609866274129"/>
        </c:manualLayout>
      </c:layout>
      <c:pieChart>
        <c:varyColors val="1"/>
        <c:ser>
          <c:idx val="0"/>
          <c:order val="0"/>
          <c:tx>
            <c:strRef>
              <c:f>tables_polites!$C$768</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216-411A-BEB4-96F2C9FF993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216-411A-BEB4-96F2C9FF993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216-411A-BEB4-96F2C9FF993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216-411A-BEB4-96F2C9FF993E}"/>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tables_polites!$B$769:$B$772</c:f>
              <c:strCache>
                <c:ptCount val="4"/>
                <c:pt idx="0">
                  <c:v>Πάντα</c:v>
                </c:pt>
                <c:pt idx="1">
                  <c:v>Κάποιες φορές</c:v>
                </c:pt>
                <c:pt idx="2">
                  <c:v>Σπάνια</c:v>
                </c:pt>
                <c:pt idx="3">
                  <c:v>Ποτέ</c:v>
                </c:pt>
              </c:strCache>
            </c:strRef>
          </c:cat>
          <c:val>
            <c:numRef>
              <c:f>tables_polites!$C$769:$C$772</c:f>
              <c:numCache>
                <c:formatCode>###0.0</c:formatCode>
                <c:ptCount val="4"/>
                <c:pt idx="0">
                  <c:v>28.5</c:v>
                </c:pt>
                <c:pt idx="1">
                  <c:v>30.3</c:v>
                </c:pt>
                <c:pt idx="2">
                  <c:v>22.2</c:v>
                </c:pt>
                <c:pt idx="3">
                  <c:v>19</c:v>
                </c:pt>
              </c:numCache>
            </c:numRef>
          </c:val>
          <c:extLst>
            <c:ext xmlns:c16="http://schemas.microsoft.com/office/drawing/2014/chart" uri="{C3380CC4-5D6E-409C-BE32-E72D297353CC}">
              <c16:uniqueId val="{00000008-9216-411A-BEB4-96F2C9FF993E}"/>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2.0526478307858575E-3"/>
          <c:y val="0.94265410465310329"/>
          <c:w val="0.99794736684530405"/>
          <c:h val="5.412953438623639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l-GR"/>
              <a:t>Συμβουλή φαρμακοποιού</a:t>
            </a:r>
            <a:endParaRPr lang="en-US"/>
          </a:p>
        </c:rich>
      </c:tx>
      <c:layout>
        <c:manualLayout>
          <c:xMode val="edge"/>
          <c:yMode val="edge"/>
          <c:x val="0.25760357902619874"/>
          <c:y val="0"/>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215301154270214"/>
          <c:y val="0.185827919260138"/>
          <c:w val="0.7659541999629228"/>
          <c:h val="0.56305796991262413"/>
        </c:manualLayout>
      </c:layout>
      <c:pieChart>
        <c:varyColors val="1"/>
        <c:ser>
          <c:idx val="0"/>
          <c:order val="0"/>
          <c:tx>
            <c:strRef>
              <c:f>tables_polites!$C$780</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EA6-4AB4-AF78-3F3F72FB855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EA6-4AB4-AF78-3F3F72FB855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EA6-4AB4-AF78-3F3F72FB855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EA6-4AB4-AF78-3F3F72FB8559}"/>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tables_polites!$B$781:$B$784</c:f>
              <c:strCache>
                <c:ptCount val="4"/>
                <c:pt idx="0">
                  <c:v>Πάντα</c:v>
                </c:pt>
                <c:pt idx="1">
                  <c:v>Κάποιες φορές</c:v>
                </c:pt>
                <c:pt idx="2">
                  <c:v>Σπάνια</c:v>
                </c:pt>
                <c:pt idx="3">
                  <c:v>Ποτέ</c:v>
                </c:pt>
              </c:strCache>
            </c:strRef>
          </c:cat>
          <c:val>
            <c:numRef>
              <c:f>tables_polites!$C$781:$C$784</c:f>
              <c:numCache>
                <c:formatCode>###0.0</c:formatCode>
                <c:ptCount val="4"/>
                <c:pt idx="0">
                  <c:v>36.1</c:v>
                </c:pt>
                <c:pt idx="1">
                  <c:v>42.8</c:v>
                </c:pt>
                <c:pt idx="2">
                  <c:v>13.5</c:v>
                </c:pt>
                <c:pt idx="3">
                  <c:v>7.6</c:v>
                </c:pt>
              </c:numCache>
            </c:numRef>
          </c:val>
          <c:extLst>
            <c:ext xmlns:c16="http://schemas.microsoft.com/office/drawing/2014/chart" uri="{C3380CC4-5D6E-409C-BE32-E72D297353CC}">
              <c16:uniqueId val="{00000008-0EA6-4AB4-AF78-3F3F72FB8559}"/>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2.3072524856326049E-2"/>
          <c:y val="0.9317809840243958"/>
          <c:w val="0.97692747514367395"/>
          <c:h val="6.523629633001078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l-GR"/>
              <a:t>Ικανοποίηση απο τις συμβουλές του φαρμακοποιού</a:t>
            </a:r>
            <a:endParaRPr lang="en-US"/>
          </a:p>
        </c:rich>
      </c:tx>
      <c:layout>
        <c:manualLayout>
          <c:xMode val="edge"/>
          <c:yMode val="edge"/>
          <c:x val="0.15716223204441451"/>
          <c:y val="0"/>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946969918722985"/>
          <c:y val="0.24745513590462204"/>
          <c:w val="0.76314554229108456"/>
          <c:h val="0.63142825118390455"/>
        </c:manualLayout>
      </c:layout>
      <c:pieChart>
        <c:varyColors val="1"/>
        <c:ser>
          <c:idx val="0"/>
          <c:order val="0"/>
          <c:tx>
            <c:strRef>
              <c:f>tables_polites!$C$792</c:f>
              <c:strCache>
                <c:ptCount val="1"/>
                <c:pt idx="0">
                  <c:v>Valid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4C1-4807-9B48-827D5D2A313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4C1-4807-9B48-827D5D2A313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4C1-4807-9B48-827D5D2A313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4C1-4807-9B48-827D5D2A3137}"/>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tables_polites!$B$793:$B$796</c:f>
              <c:strCache>
                <c:ptCount val="4"/>
                <c:pt idx="0">
                  <c:v>Καθόλου</c:v>
                </c:pt>
                <c:pt idx="1">
                  <c:v>Λίγο</c:v>
                </c:pt>
                <c:pt idx="2">
                  <c:v>Αρκετά</c:v>
                </c:pt>
                <c:pt idx="3">
                  <c:v>Πολύ</c:v>
                </c:pt>
              </c:strCache>
            </c:strRef>
          </c:cat>
          <c:val>
            <c:numRef>
              <c:f>tables_polites!$C$793:$C$796</c:f>
              <c:numCache>
                <c:formatCode>###0.0</c:formatCode>
                <c:ptCount val="4"/>
                <c:pt idx="0">
                  <c:v>3.0303030303030303</c:v>
                </c:pt>
                <c:pt idx="1">
                  <c:v>5.8441558441558437</c:v>
                </c:pt>
                <c:pt idx="2">
                  <c:v>43.614718614718619</c:v>
                </c:pt>
                <c:pt idx="3">
                  <c:v>47.510822510822507</c:v>
                </c:pt>
              </c:numCache>
            </c:numRef>
          </c:val>
          <c:extLst>
            <c:ext xmlns:c16="http://schemas.microsoft.com/office/drawing/2014/chart" uri="{C3380CC4-5D6E-409C-BE32-E72D297353CC}">
              <c16:uniqueId val="{00000008-C4C1-4807-9B48-827D5D2A3137}"/>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3.7096604859876384E-2"/>
          <c:y val="0.92375458850561831"/>
          <c:w val="0.9"/>
          <c:h val="7.296634628856446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l-GR"/>
              <a:t>Αλλαγή γνώμης για ΜΗ.ΣΥ.ΦΑ</a:t>
            </a:r>
            <a:endParaRPr lang="en-US"/>
          </a:p>
        </c:rich>
      </c:tx>
      <c:layout>
        <c:manualLayout>
          <c:xMode val="edge"/>
          <c:yMode val="edge"/>
          <c:x val="0.21760971003221866"/>
          <c:y val="0"/>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083950327104637"/>
          <c:y val="0.24844818535614083"/>
          <c:w val="0.70559072051477434"/>
          <c:h val="0.62686221826398558"/>
        </c:manualLayout>
      </c:layout>
      <c:pieChart>
        <c:varyColors val="1"/>
        <c:ser>
          <c:idx val="0"/>
          <c:order val="0"/>
          <c:tx>
            <c:strRef>
              <c:f>tables_polites!$C$802</c:f>
              <c:strCache>
                <c:ptCount val="1"/>
                <c:pt idx="0">
                  <c:v>%</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A0C5-4BCB-AEFE-D936376EB544}"/>
              </c:ext>
            </c:extLst>
          </c:dPt>
          <c:dPt>
            <c:idx val="1"/>
            <c:bubble3D val="0"/>
            <c:spPr>
              <a:solidFill>
                <a:schemeClr val="accent2"/>
              </a:solidFill>
              <a:ln w="19050">
                <a:noFill/>
              </a:ln>
              <a:effectLst/>
            </c:spPr>
            <c:extLst>
              <c:ext xmlns:c16="http://schemas.microsoft.com/office/drawing/2014/chart" uri="{C3380CC4-5D6E-409C-BE32-E72D297353CC}">
                <c16:uniqueId val="{00000003-A0C5-4BCB-AEFE-D936376EB544}"/>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tables_polites!$B$803:$B$804</c:f>
              <c:strCache>
                <c:ptCount val="2"/>
                <c:pt idx="0">
                  <c:v>ΝΑΙ</c:v>
                </c:pt>
                <c:pt idx="1">
                  <c:v>ΟΧΙ</c:v>
                </c:pt>
              </c:strCache>
            </c:strRef>
          </c:cat>
          <c:val>
            <c:numRef>
              <c:f>tables_polites!$C$803:$C$804</c:f>
              <c:numCache>
                <c:formatCode>###0.0</c:formatCode>
                <c:ptCount val="2"/>
                <c:pt idx="0">
                  <c:v>44</c:v>
                </c:pt>
                <c:pt idx="1">
                  <c:v>56.000000000000007</c:v>
                </c:pt>
              </c:numCache>
            </c:numRef>
          </c:val>
          <c:extLst>
            <c:ext xmlns:c16="http://schemas.microsoft.com/office/drawing/2014/chart" uri="{C3380CC4-5D6E-409C-BE32-E72D297353CC}">
              <c16:uniqueId val="{00000004-A0C5-4BCB-AEFE-D936376EB544}"/>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37708441283549232"/>
          <c:y val="0.91360336262896447"/>
          <c:w val="0.32012496572256827"/>
          <c:h val="7.418826070039519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l-GR"/>
              <a:t>Πολίτες πρόθυμοι να δώσουν ιατρικό ιστορικό</a:t>
            </a:r>
            <a:endParaRPr lang="en-US"/>
          </a:p>
        </c:rich>
      </c:tx>
      <c:layout>
        <c:manualLayout>
          <c:xMode val="edge"/>
          <c:yMode val="edge"/>
          <c:x val="0.16893613552318137"/>
          <c:y val="0"/>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247003420601306"/>
          <c:y val="0.24321286611707646"/>
          <c:w val="0.63575997043690824"/>
          <c:h val="0.5908259175051116"/>
        </c:manualLayout>
      </c:layout>
      <c:pieChart>
        <c:varyColors val="1"/>
        <c:ser>
          <c:idx val="0"/>
          <c:order val="0"/>
          <c:tx>
            <c:strRef>
              <c:f>tables_polites!$C$825</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B03-4781-AF7A-2EBFD89F263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B03-4781-AF7A-2EBFD89F2637}"/>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tables_polites!$B$826:$B$827</c:f>
              <c:strCache>
                <c:ptCount val="2"/>
                <c:pt idx="0">
                  <c:v>ΝΑΙ</c:v>
                </c:pt>
                <c:pt idx="1">
                  <c:v>ΟΧΙ</c:v>
                </c:pt>
              </c:strCache>
            </c:strRef>
          </c:cat>
          <c:val>
            <c:numRef>
              <c:f>tables_polites!$C$826:$C$827</c:f>
              <c:numCache>
                <c:formatCode>###0.0</c:formatCode>
                <c:ptCount val="2"/>
                <c:pt idx="0">
                  <c:v>83.2</c:v>
                </c:pt>
                <c:pt idx="1">
                  <c:v>16.8</c:v>
                </c:pt>
              </c:numCache>
            </c:numRef>
          </c:val>
          <c:extLst>
            <c:ext xmlns:c16="http://schemas.microsoft.com/office/drawing/2014/chart" uri="{C3380CC4-5D6E-409C-BE32-E72D297353CC}">
              <c16:uniqueId val="{00000004-7B03-4781-AF7A-2EBFD89F2637}"/>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38630842611820243"/>
          <c:y val="0.91003982393628169"/>
          <c:w val="0.26549058623989691"/>
          <c:h val="7.865354514209378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l-GR" dirty="0">
                <a:latin typeface="Calibri (Body)"/>
              </a:rPr>
              <a:t>Αγορά ΜΗ.ΣΥ.ΦΑ. από</a:t>
            </a:r>
            <a:r>
              <a:rPr lang="el-GR" baseline="0" dirty="0">
                <a:latin typeface="Calibri (Body)"/>
              </a:rPr>
              <a:t> </a:t>
            </a:r>
            <a:r>
              <a:rPr lang="en-US" baseline="0" dirty="0">
                <a:latin typeface="Calibri (Body)"/>
              </a:rPr>
              <a:t>e-pharmacy</a:t>
            </a:r>
            <a:endParaRPr lang="en-US" dirty="0">
              <a:latin typeface="Calibri (Body)"/>
            </a:endParaRPr>
          </a:p>
        </c:rich>
      </c:tx>
      <c:layout>
        <c:manualLayout>
          <c:xMode val="edge"/>
          <c:yMode val="edge"/>
          <c:x val="0.22340408814225321"/>
          <c:y val="0"/>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875672455836638"/>
          <c:y val="0.16656512299670317"/>
          <c:w val="0.78158623317246645"/>
          <c:h val="0.57099387026739501"/>
        </c:manualLayout>
      </c:layout>
      <c:pieChart>
        <c:varyColors val="1"/>
        <c:ser>
          <c:idx val="0"/>
          <c:order val="0"/>
          <c:tx>
            <c:strRef>
              <c:f>tables_polites!$C$848</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45E-4D6F-9CE8-9CFF6A8BB7D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45E-4D6F-9CE8-9CFF6A8BB7DC}"/>
              </c:ext>
            </c:extLst>
          </c:dPt>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tables_polites!$B$849:$B$850</c:f>
              <c:strCache>
                <c:ptCount val="2"/>
                <c:pt idx="0">
                  <c:v>ΝΑΙ</c:v>
                </c:pt>
                <c:pt idx="1">
                  <c:v>ΟΧΙ</c:v>
                </c:pt>
              </c:strCache>
            </c:strRef>
          </c:cat>
          <c:val>
            <c:numRef>
              <c:f>tables_polites!$C$849:$C$850</c:f>
              <c:numCache>
                <c:formatCode>###0.0</c:formatCode>
                <c:ptCount val="2"/>
                <c:pt idx="0">
                  <c:v>11.9</c:v>
                </c:pt>
                <c:pt idx="1">
                  <c:v>88.1</c:v>
                </c:pt>
              </c:numCache>
            </c:numRef>
          </c:val>
          <c:extLst>
            <c:ext xmlns:c16="http://schemas.microsoft.com/office/drawing/2014/chart" uri="{C3380CC4-5D6E-409C-BE32-E72D297353CC}">
              <c16:uniqueId val="{00000004-945E-4D6F-9CE8-9CFF6A8BB7DC}"/>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33022664137785696"/>
          <c:y val="0.92759901991103089"/>
          <c:w val="0.26839741747610019"/>
          <c:h val="7.109803290598787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l-GR" dirty="0"/>
              <a:t>Επιλογή ΜΗ.ΣΥ.ΦΑ. χωρίς</a:t>
            </a:r>
            <a:r>
              <a:rPr lang="el-GR" baseline="0" dirty="0"/>
              <a:t> τη συμβουλή φαρμακοποιού</a:t>
            </a:r>
            <a:endParaRPr lang="en-US" dirty="0"/>
          </a:p>
        </c:rich>
      </c:tx>
      <c:layout>
        <c:manualLayout>
          <c:xMode val="edge"/>
          <c:yMode val="edge"/>
          <c:x val="0.18734492463800317"/>
          <c:y val="0"/>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249615074711406"/>
          <c:y val="0.15100327379477416"/>
          <c:w val="0.69500769850577193"/>
          <c:h val="0.6349246560766354"/>
        </c:manualLayout>
      </c:layout>
      <c:pieChart>
        <c:varyColors val="1"/>
        <c:ser>
          <c:idx val="0"/>
          <c:order val="0"/>
          <c:tx>
            <c:strRef>
              <c:f>tables_polites!$C$880</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635-4A3F-9A54-606BE30D343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635-4A3F-9A54-606BE30D3439}"/>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tables_polites!$B$881:$B$882</c:f>
              <c:strCache>
                <c:ptCount val="2"/>
                <c:pt idx="0">
                  <c:v>ΝΑΙ</c:v>
                </c:pt>
                <c:pt idx="1">
                  <c:v>ΟΧΙ</c:v>
                </c:pt>
              </c:strCache>
            </c:strRef>
          </c:cat>
          <c:val>
            <c:numRef>
              <c:f>tables_polites!$C$881:$C$882</c:f>
              <c:numCache>
                <c:formatCode>###0.0</c:formatCode>
                <c:ptCount val="2"/>
                <c:pt idx="0">
                  <c:v>27.200000000000003</c:v>
                </c:pt>
                <c:pt idx="1">
                  <c:v>72.8</c:v>
                </c:pt>
              </c:numCache>
            </c:numRef>
          </c:val>
          <c:extLst>
            <c:ext xmlns:c16="http://schemas.microsoft.com/office/drawing/2014/chart" uri="{C3380CC4-5D6E-409C-BE32-E72D297353CC}">
              <c16:uniqueId val="{00000004-7635-4A3F-9A54-606BE30D3439}"/>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24150158351977222"/>
          <c:y val="0.9370233528501245"/>
          <c:w val="0.46250515733503794"/>
          <c:h val="6.297678300734621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l-GR" dirty="0"/>
              <a:t>Εκπαίδευση</a:t>
            </a:r>
            <a:r>
              <a:rPr lang="el-GR" baseline="0" dirty="0"/>
              <a:t> φαρμακοποιών </a:t>
            </a:r>
            <a:r>
              <a:rPr lang="el-GR" dirty="0"/>
              <a:t>για αυτοθεραπεία και ΜΗ.ΣΥ.ΦΑ.</a:t>
            </a:r>
            <a:endParaRPr lang="en-US" dirty="0"/>
          </a:p>
        </c:rich>
      </c:tx>
      <c:layout>
        <c:manualLayout>
          <c:xMode val="edge"/>
          <c:yMode val="edge"/>
          <c:x val="0.25611299499971263"/>
          <c:y val="0"/>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tables!$C$272</c:f>
              <c:strCache>
                <c:ptCount val="1"/>
                <c:pt idx="0">
                  <c:v>%</c:v>
                </c:pt>
              </c:strCache>
            </c:strRef>
          </c:tx>
          <c:spPr>
            <a:solidFill>
              <a:schemeClr val="accent1"/>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0-DE2B-47F2-8F71-37A3CDCEED3F}"/>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1-DE2B-47F2-8F71-37A3CDCEED3F}"/>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2-DE2B-47F2-8F71-37A3CDCEED3F}"/>
              </c:ext>
            </c:extLst>
          </c:dPt>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tables!$A$273:$B$276</c:f>
              <c:strCache>
                <c:ptCount val="4"/>
                <c:pt idx="0">
                  <c:v>Φαρμακευτικός Σύλλογος (ΣΦΕΕ  ΠΕΦ  ΕΦΕΧ)</c:v>
                </c:pt>
                <c:pt idx="1">
                  <c:v>Φαρμακευτικές εταιρίες</c:v>
                </c:pt>
                <c:pt idx="2">
                  <c:v>ΕΟΦ</c:v>
                </c:pt>
                <c:pt idx="3">
                  <c:v>Υπουργείο Υγείας</c:v>
                </c:pt>
              </c:strCache>
            </c:strRef>
          </c:cat>
          <c:val>
            <c:numRef>
              <c:f>tables!$C$273:$C$276</c:f>
              <c:numCache>
                <c:formatCode>###0.0</c:formatCode>
                <c:ptCount val="4"/>
                <c:pt idx="0">
                  <c:v>43.2</c:v>
                </c:pt>
                <c:pt idx="1">
                  <c:v>41.2</c:v>
                </c:pt>
                <c:pt idx="2">
                  <c:v>10.4</c:v>
                </c:pt>
                <c:pt idx="3">
                  <c:v>5.2</c:v>
                </c:pt>
              </c:numCache>
            </c:numRef>
          </c:val>
          <c:extLst>
            <c:ext xmlns:c16="http://schemas.microsoft.com/office/drawing/2014/chart" uri="{C3380CC4-5D6E-409C-BE32-E72D297353CC}">
              <c16:uniqueId val="{00000000-157A-4238-8ED1-3B4A1F118016}"/>
            </c:ext>
          </c:extLst>
        </c:ser>
        <c:dLbls>
          <c:showLegendKey val="0"/>
          <c:showVal val="0"/>
          <c:showCatName val="0"/>
          <c:showSerName val="0"/>
          <c:showPercent val="0"/>
          <c:showBubbleSize val="0"/>
        </c:dLbls>
        <c:gapWidth val="150"/>
        <c:axId val="648453488"/>
        <c:axId val="648459472"/>
      </c:barChart>
      <c:catAx>
        <c:axId val="64845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8459472"/>
        <c:crosses val="autoZero"/>
        <c:auto val="1"/>
        <c:lblAlgn val="ctr"/>
        <c:lblOffset val="100"/>
        <c:noMultiLvlLbl val="0"/>
      </c:catAx>
      <c:valAx>
        <c:axId val="648459472"/>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l-GR"/>
                  <a:t>% </a:t>
                </a:r>
                <a:endParaRPr lang="en-US"/>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84534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l-GR"/>
              <a:t>Υπηρεσίες που παρέχονται στο φαρμακείο</a:t>
            </a:r>
            <a:endParaRPr lang="en-US"/>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tables!$Q$283</c:f>
              <c:strCache>
                <c:ptCount val="1"/>
                <c:pt idx="0">
                  <c:v>Ποτέ</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A028-46BC-9B97-664A8BE88871}"/>
                </c:ext>
              </c:extLst>
            </c:dLbl>
            <c:dLbl>
              <c:idx val="2"/>
              <c:delete val="1"/>
              <c:extLst>
                <c:ext xmlns:c15="http://schemas.microsoft.com/office/drawing/2012/chart" uri="{CE6537A1-D6FC-4f65-9D91-7224C49458BB}"/>
                <c:ext xmlns:c16="http://schemas.microsoft.com/office/drawing/2014/chart" uri="{C3380CC4-5D6E-409C-BE32-E72D297353CC}">
                  <c16:uniqueId val="{00000001-A028-46BC-9B97-664A8BE88871}"/>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tables!$R$282:$V$282</c:f>
              <c:strCache>
                <c:ptCount val="5"/>
                <c:pt idx="0">
                  <c:v>Εμβολιασμούς</c:v>
                </c:pt>
                <c:pt idx="1">
                  <c:v>Μέτρηση πίεσης</c:v>
                </c:pt>
                <c:pt idx="2">
                  <c:v>Συμβουλές υγείας</c:v>
                </c:pt>
                <c:pt idx="3">
                  <c:v>Έλεγχος βάρους</c:v>
                </c:pt>
                <c:pt idx="4">
                  <c:v>Τεστ σακχάρου</c:v>
                </c:pt>
              </c:strCache>
            </c:strRef>
          </c:cat>
          <c:val>
            <c:numRef>
              <c:f>tables!$R$283:$V$283</c:f>
              <c:numCache>
                <c:formatCode>0.0</c:formatCode>
                <c:ptCount val="5"/>
                <c:pt idx="0" formatCode="###0.0">
                  <c:v>3.2</c:v>
                </c:pt>
                <c:pt idx="1">
                  <c:v>0</c:v>
                </c:pt>
                <c:pt idx="2">
                  <c:v>0</c:v>
                </c:pt>
                <c:pt idx="3" formatCode="###0.0">
                  <c:v>6</c:v>
                </c:pt>
                <c:pt idx="4" formatCode="###0.0">
                  <c:v>27.200000000000003</c:v>
                </c:pt>
              </c:numCache>
            </c:numRef>
          </c:val>
          <c:extLst>
            <c:ext xmlns:c16="http://schemas.microsoft.com/office/drawing/2014/chart" uri="{C3380CC4-5D6E-409C-BE32-E72D297353CC}">
              <c16:uniqueId val="{00000002-A028-46BC-9B97-664A8BE88871}"/>
            </c:ext>
          </c:extLst>
        </c:ser>
        <c:ser>
          <c:idx val="1"/>
          <c:order val="1"/>
          <c:tx>
            <c:strRef>
              <c:f>tables!$Q$284</c:f>
              <c:strCache>
                <c:ptCount val="1"/>
                <c:pt idx="0">
                  <c:v>Ελάχιστες φορές</c:v>
                </c:pt>
              </c:strCache>
            </c:strRef>
          </c:tx>
          <c:spPr>
            <a:solidFill>
              <a:schemeClr val="accent2"/>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A028-46BC-9B97-664A8BE88871}"/>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tables!$R$282:$V$282</c:f>
              <c:strCache>
                <c:ptCount val="5"/>
                <c:pt idx="0">
                  <c:v>Εμβολιασμούς</c:v>
                </c:pt>
                <c:pt idx="1">
                  <c:v>Μέτρηση πίεσης</c:v>
                </c:pt>
                <c:pt idx="2">
                  <c:v>Συμβουλές υγείας</c:v>
                </c:pt>
                <c:pt idx="3">
                  <c:v>Έλεγχος βάρους</c:v>
                </c:pt>
                <c:pt idx="4">
                  <c:v>Τεστ σακχάρου</c:v>
                </c:pt>
              </c:strCache>
            </c:strRef>
          </c:cat>
          <c:val>
            <c:numRef>
              <c:f>tables!$R$284:$V$284</c:f>
              <c:numCache>
                <c:formatCode>0.0</c:formatCode>
                <c:ptCount val="5"/>
                <c:pt idx="0" formatCode="###0.0">
                  <c:v>4.8</c:v>
                </c:pt>
                <c:pt idx="1">
                  <c:v>0.8</c:v>
                </c:pt>
                <c:pt idx="2">
                  <c:v>0</c:v>
                </c:pt>
                <c:pt idx="3" formatCode="###0.0">
                  <c:v>12.8</c:v>
                </c:pt>
                <c:pt idx="4" formatCode="###0.0">
                  <c:v>24.4</c:v>
                </c:pt>
              </c:numCache>
            </c:numRef>
          </c:val>
          <c:extLst>
            <c:ext xmlns:c16="http://schemas.microsoft.com/office/drawing/2014/chart" uri="{C3380CC4-5D6E-409C-BE32-E72D297353CC}">
              <c16:uniqueId val="{00000004-A028-46BC-9B97-664A8BE88871}"/>
            </c:ext>
          </c:extLst>
        </c:ser>
        <c:ser>
          <c:idx val="2"/>
          <c:order val="2"/>
          <c:tx>
            <c:strRef>
              <c:f>tables!$Q$285</c:f>
              <c:strCache>
                <c:ptCount val="1"/>
                <c:pt idx="0">
                  <c:v>Αρκετά συχνά</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tables!$R$282:$V$282</c:f>
              <c:strCache>
                <c:ptCount val="5"/>
                <c:pt idx="0">
                  <c:v>Εμβολιασμούς</c:v>
                </c:pt>
                <c:pt idx="1">
                  <c:v>Μέτρηση πίεσης</c:v>
                </c:pt>
                <c:pt idx="2">
                  <c:v>Συμβουλές υγείας</c:v>
                </c:pt>
                <c:pt idx="3">
                  <c:v>Έλεγχος βάρους</c:v>
                </c:pt>
                <c:pt idx="4">
                  <c:v>Τεστ σακχάρου</c:v>
                </c:pt>
              </c:strCache>
            </c:strRef>
          </c:cat>
          <c:val>
            <c:numRef>
              <c:f>tables!$R$285:$V$285</c:f>
              <c:numCache>
                <c:formatCode>0.0</c:formatCode>
                <c:ptCount val="5"/>
                <c:pt idx="0" formatCode="###0.0">
                  <c:v>35.200000000000003</c:v>
                </c:pt>
                <c:pt idx="1">
                  <c:v>26.400000000000002</c:v>
                </c:pt>
                <c:pt idx="2" formatCode="###0.0">
                  <c:v>12</c:v>
                </c:pt>
                <c:pt idx="3" formatCode="###0.0">
                  <c:v>32</c:v>
                </c:pt>
                <c:pt idx="4" formatCode="###0.0">
                  <c:v>24</c:v>
                </c:pt>
              </c:numCache>
            </c:numRef>
          </c:val>
          <c:extLst>
            <c:ext xmlns:c16="http://schemas.microsoft.com/office/drawing/2014/chart" uri="{C3380CC4-5D6E-409C-BE32-E72D297353CC}">
              <c16:uniqueId val="{00000005-A028-46BC-9B97-664A8BE88871}"/>
            </c:ext>
          </c:extLst>
        </c:ser>
        <c:ser>
          <c:idx val="3"/>
          <c:order val="3"/>
          <c:tx>
            <c:strRef>
              <c:f>tables!$Q$286</c:f>
              <c:strCache>
                <c:ptCount val="1"/>
                <c:pt idx="0">
                  <c:v>Πολύ συχνά</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tables!$R$282:$V$282</c:f>
              <c:strCache>
                <c:ptCount val="5"/>
                <c:pt idx="0">
                  <c:v>Εμβολιασμούς</c:v>
                </c:pt>
                <c:pt idx="1">
                  <c:v>Μέτρηση πίεσης</c:v>
                </c:pt>
                <c:pt idx="2">
                  <c:v>Συμβουλές υγείας</c:v>
                </c:pt>
                <c:pt idx="3">
                  <c:v>Έλεγχος βάρους</c:v>
                </c:pt>
                <c:pt idx="4">
                  <c:v>Τεστ σακχάρου</c:v>
                </c:pt>
              </c:strCache>
            </c:strRef>
          </c:cat>
          <c:val>
            <c:numRef>
              <c:f>tables!$R$286:$V$286</c:f>
              <c:numCache>
                <c:formatCode>0.0</c:formatCode>
                <c:ptCount val="5"/>
                <c:pt idx="0" formatCode="###0.0">
                  <c:v>56.8</c:v>
                </c:pt>
                <c:pt idx="1">
                  <c:v>72.8</c:v>
                </c:pt>
                <c:pt idx="2" formatCode="###0.0">
                  <c:v>88</c:v>
                </c:pt>
                <c:pt idx="3" formatCode="###0.0">
                  <c:v>49.2</c:v>
                </c:pt>
                <c:pt idx="4" formatCode="###0.0">
                  <c:v>24.4</c:v>
                </c:pt>
              </c:numCache>
            </c:numRef>
          </c:val>
          <c:extLst>
            <c:ext xmlns:c16="http://schemas.microsoft.com/office/drawing/2014/chart" uri="{C3380CC4-5D6E-409C-BE32-E72D297353CC}">
              <c16:uniqueId val="{00000006-A028-46BC-9B97-664A8BE88871}"/>
            </c:ext>
          </c:extLst>
        </c:ser>
        <c:dLbls>
          <c:showLegendKey val="0"/>
          <c:showVal val="0"/>
          <c:showCatName val="0"/>
          <c:showSerName val="0"/>
          <c:showPercent val="0"/>
          <c:showBubbleSize val="0"/>
        </c:dLbls>
        <c:gapWidth val="55"/>
        <c:overlap val="100"/>
        <c:axId val="648452400"/>
        <c:axId val="648454032"/>
      </c:barChart>
      <c:catAx>
        <c:axId val="648452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8454032"/>
        <c:crosses val="autoZero"/>
        <c:auto val="1"/>
        <c:lblAlgn val="ctr"/>
        <c:lblOffset val="100"/>
        <c:noMultiLvlLbl val="0"/>
      </c:catAx>
      <c:valAx>
        <c:axId val="6484540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8452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l-GR" dirty="0"/>
              <a:t>Συμβολή των ΜΗ.ΣΥ.ΦΑ.</a:t>
            </a:r>
            <a:r>
              <a:rPr lang="en-US" dirty="0"/>
              <a:t> </a:t>
            </a:r>
            <a:r>
              <a:rPr lang="el-GR" dirty="0"/>
              <a:t>στο ρόλο του φαρμακοποιού ως συμβούλου ΠΦΥ</a:t>
            </a:r>
            <a:endParaRPr lang="en-US" dirty="0"/>
          </a:p>
        </c:rich>
      </c:tx>
      <c:layout>
        <c:manualLayout>
          <c:xMode val="edge"/>
          <c:yMode val="edge"/>
          <c:x val="0.13130742049469962"/>
          <c:y val="0"/>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432551496433971"/>
          <c:y val="0.17138537030697246"/>
          <c:w val="0.77134897007132064"/>
          <c:h val="0.59318412644071661"/>
        </c:manualLayout>
      </c:layout>
      <c:pieChart>
        <c:varyColors val="1"/>
        <c:ser>
          <c:idx val="0"/>
          <c:order val="0"/>
          <c:tx>
            <c:strRef>
              <c:f>tables!$C$363</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228-4BDE-8A4E-8B7CAFDB35C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228-4BDE-8A4E-8B7CAFDB35C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228-4BDE-8A4E-8B7CAFDB35C3}"/>
              </c:ext>
            </c:extLst>
          </c:dPt>
          <c:dLbls>
            <c:dLbl>
              <c:idx val="0"/>
              <c:layout>
                <c:manualLayout>
                  <c:x val="0.10909379260454634"/>
                  <c:y val="2.551780212256076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228-4BDE-8A4E-8B7CAFDB35C3}"/>
                </c:ext>
              </c:extLst>
            </c:dLbl>
            <c:dLbl>
              <c:idx val="1"/>
              <c:layout>
                <c:manualLayout>
                  <c:x val="-7.0239188299342448E-2"/>
                  <c:y val="-5.758815474152687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228-4BDE-8A4E-8B7CAFDB35C3}"/>
                </c:ext>
              </c:extLst>
            </c:dLbl>
            <c:dLbl>
              <c:idx val="2"/>
              <c:layout>
                <c:manualLayout>
                  <c:x val="7.5229589234207916E-2"/>
                  <c:y val="4.237675453611777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228-4BDE-8A4E-8B7CAFDB35C3}"/>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tables!$A$364:$B$366</c:f>
              <c:strCache>
                <c:ptCount val="3"/>
                <c:pt idx="0">
                  <c:v>Λίγο</c:v>
                </c:pt>
                <c:pt idx="1">
                  <c:v>Αρκετά</c:v>
                </c:pt>
                <c:pt idx="2">
                  <c:v>Πολύ</c:v>
                </c:pt>
              </c:strCache>
            </c:strRef>
          </c:cat>
          <c:val>
            <c:numRef>
              <c:f>tables!$C$364:$C$366</c:f>
              <c:numCache>
                <c:formatCode>###0.0</c:formatCode>
                <c:ptCount val="3"/>
                <c:pt idx="0">
                  <c:v>2.8000000000000003</c:v>
                </c:pt>
                <c:pt idx="1">
                  <c:v>29.2</c:v>
                </c:pt>
                <c:pt idx="2">
                  <c:v>68</c:v>
                </c:pt>
              </c:numCache>
            </c:numRef>
          </c:val>
          <c:extLst>
            <c:ext xmlns:c16="http://schemas.microsoft.com/office/drawing/2014/chart" uri="{C3380CC4-5D6E-409C-BE32-E72D297353CC}">
              <c16:uniqueId val="{00000006-F228-4BDE-8A4E-8B7CAFDB35C3}"/>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17379891117850552"/>
          <c:y val="0.9225581802274716"/>
          <c:w val="0.69009320831362519"/>
          <c:h val="7.428820038799498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l-GR" dirty="0"/>
              <a:t>Ενίσχυση ρόλου συμβούλου ΠΦΥ λόγω ΜΗ.ΣΥ.ΦΑ.</a:t>
            </a:r>
          </a:p>
        </c:rich>
      </c:tx>
      <c:layout>
        <c:manualLayout>
          <c:xMode val="edge"/>
          <c:yMode val="edge"/>
          <c:x val="0.15045990519841737"/>
          <c:y val="0"/>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27582559642732"/>
          <c:y val="0.1883429886579493"/>
          <c:w val="0.73430015277941008"/>
          <c:h val="0.59096829112577154"/>
        </c:manualLayout>
      </c:layout>
      <c:pieChart>
        <c:varyColors val="1"/>
        <c:ser>
          <c:idx val="0"/>
          <c:order val="0"/>
          <c:tx>
            <c:strRef>
              <c:f>tables!$C$378</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DFF-49C9-8525-66D6ACE86EF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DFF-49C9-8525-66D6ACE86EF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DFF-49C9-8525-66D6ACE86EF0}"/>
              </c:ext>
            </c:extLst>
          </c:dPt>
          <c:dLbls>
            <c:dLbl>
              <c:idx val="0"/>
              <c:layout>
                <c:manualLayout>
                  <c:x val="6.9612271545358879E-3"/>
                  <c:y val="-2.03080119883129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DFF-49C9-8525-66D6ACE86EF0}"/>
                </c:ext>
              </c:extLst>
            </c:dLbl>
            <c:dLbl>
              <c:idx val="1"/>
              <c:layout>
                <c:manualLayout>
                  <c:x val="3.1366208998001473E-2"/>
                  <c:y val="5.198011237454604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DFF-49C9-8525-66D6ACE86EF0}"/>
                </c:ext>
              </c:extLst>
            </c:dLbl>
            <c:dLbl>
              <c:idx val="2"/>
              <c:layout>
                <c:manualLayout>
                  <c:x val="-3.1899467474899794E-2"/>
                  <c:y val="-6.787594878251493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DFF-49C9-8525-66D6ACE86EF0}"/>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tables!$B$379:$B$381</c:f>
              <c:strCache>
                <c:ptCount val="3"/>
                <c:pt idx="0">
                  <c:v>Λίγο</c:v>
                </c:pt>
                <c:pt idx="1">
                  <c:v>Αρκετά</c:v>
                </c:pt>
                <c:pt idx="2">
                  <c:v>Πολύ</c:v>
                </c:pt>
              </c:strCache>
            </c:strRef>
          </c:cat>
          <c:val>
            <c:numRef>
              <c:f>tables!$C$379:$C$381</c:f>
              <c:numCache>
                <c:formatCode>###0.0</c:formatCode>
                <c:ptCount val="3"/>
                <c:pt idx="0">
                  <c:v>2</c:v>
                </c:pt>
                <c:pt idx="1">
                  <c:v>22.400000000000002</c:v>
                </c:pt>
                <c:pt idx="2">
                  <c:v>75.599999999999994</c:v>
                </c:pt>
              </c:numCache>
            </c:numRef>
          </c:val>
          <c:extLst>
            <c:ext xmlns:c16="http://schemas.microsoft.com/office/drawing/2014/chart" uri="{C3380CC4-5D6E-409C-BE32-E72D297353CC}">
              <c16:uniqueId val="{00000006-1DFF-49C9-8525-66D6ACE86EF0}"/>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6.1492537313432835E-2"/>
          <c:y val="0.93170837225910219"/>
          <c:w val="0.87709875817761584"/>
          <c:h val="5.660059819167883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l-GR" sz="1400" dirty="0"/>
              <a:t>Συμβολή των ΜΗ.ΣΥ.ΦΑ. στην επικοινωνία φαρμακοποιών</a:t>
            </a:r>
            <a:r>
              <a:rPr lang="el-GR" sz="1400" baseline="0" dirty="0"/>
              <a:t> με τους πολίτες</a:t>
            </a:r>
            <a:endParaRPr lang="en-US" sz="1400" dirty="0"/>
          </a:p>
        </c:rich>
      </c:tx>
      <c:layout>
        <c:manualLayout>
          <c:xMode val="edge"/>
          <c:yMode val="edge"/>
          <c:x val="0.13469608760538634"/>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3657900275107078"/>
          <c:y val="0.20289484384411238"/>
          <c:w val="0.35092116314740696"/>
          <c:h val="0.62454492845561649"/>
        </c:manualLayout>
      </c:layout>
      <c:pieChart>
        <c:varyColors val="1"/>
        <c:ser>
          <c:idx val="0"/>
          <c:order val="0"/>
          <c:tx>
            <c:strRef>
              <c:f>tables!$C$396</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032-4662-A59F-7D2DA17381C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032-4662-A59F-7D2DA17381C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032-4662-A59F-7D2DA17381C3}"/>
              </c:ext>
            </c:extLst>
          </c:dPt>
          <c:dLbls>
            <c:dLbl>
              <c:idx val="1"/>
              <c:layout>
                <c:manualLayout>
                  <c:x val="2.7997880291450446E-2"/>
                  <c:y val="5.407746465803623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032-4662-A59F-7D2DA17381C3}"/>
                </c:ext>
              </c:extLst>
            </c:dLbl>
            <c:dLbl>
              <c:idx val="2"/>
              <c:layout>
                <c:manualLayout>
                  <c:x val="-5.9336861124962316E-2"/>
                  <c:y val="-9.209882083788166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032-4662-A59F-7D2DA17381C3}"/>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tables!$B$397:$B$399</c:f>
              <c:strCache>
                <c:ptCount val="3"/>
                <c:pt idx="0">
                  <c:v>Λίγο</c:v>
                </c:pt>
                <c:pt idx="1">
                  <c:v>Αρκετά</c:v>
                </c:pt>
                <c:pt idx="2">
                  <c:v>Πολύ</c:v>
                </c:pt>
              </c:strCache>
            </c:strRef>
          </c:cat>
          <c:val>
            <c:numRef>
              <c:f>tables!$C$397:$C$399</c:f>
              <c:numCache>
                <c:formatCode>###0.0</c:formatCode>
                <c:ptCount val="3"/>
                <c:pt idx="0">
                  <c:v>2</c:v>
                </c:pt>
                <c:pt idx="1">
                  <c:v>24.8</c:v>
                </c:pt>
                <c:pt idx="2">
                  <c:v>73.2</c:v>
                </c:pt>
              </c:numCache>
            </c:numRef>
          </c:val>
          <c:extLst>
            <c:ext xmlns:c16="http://schemas.microsoft.com/office/drawing/2014/chart" uri="{C3380CC4-5D6E-409C-BE32-E72D297353CC}">
              <c16:uniqueId val="{00000006-A032-4662-A59F-7D2DA17381C3}"/>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32124694983798829"/>
          <c:y val="0.91097081367078958"/>
          <c:w val="0.35269030451376582"/>
          <c:h val="8.786605231234889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l-GR" dirty="0"/>
              <a:t>Εμπιστοσύνη φαρμακοποιών στα ΜΗ.ΣΥ.ΦΑ.</a:t>
            </a:r>
            <a:endParaRPr lang="en-US" dirty="0"/>
          </a:p>
        </c:rich>
      </c:tx>
      <c:layout>
        <c:manualLayout>
          <c:xMode val="edge"/>
          <c:yMode val="edge"/>
          <c:x val="0.1357177615571776"/>
          <c:y val="0"/>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091307929574494"/>
          <c:y val="0.18396375612284133"/>
          <c:w val="0.68790658466961707"/>
          <c:h val="0.60027517260979324"/>
        </c:manualLayout>
      </c:layout>
      <c:pieChart>
        <c:varyColors val="1"/>
        <c:ser>
          <c:idx val="0"/>
          <c:order val="0"/>
          <c:tx>
            <c:strRef>
              <c:f>tables!$C$412</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DA0-47B9-BCFB-78D1BB45047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DA0-47B9-BCFB-78D1BB45047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DA0-47B9-BCFB-78D1BB45047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DA0-47B9-BCFB-78D1BB45047B}"/>
              </c:ext>
            </c:extLst>
          </c:dPt>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tables!$B$413:$B$416</c:f>
              <c:strCache>
                <c:ptCount val="4"/>
                <c:pt idx="0">
                  <c:v>Καθόλου</c:v>
                </c:pt>
                <c:pt idx="1">
                  <c:v>Λίγο</c:v>
                </c:pt>
                <c:pt idx="2">
                  <c:v>Αρκετά</c:v>
                </c:pt>
                <c:pt idx="3">
                  <c:v>Πολύ</c:v>
                </c:pt>
              </c:strCache>
            </c:strRef>
          </c:cat>
          <c:val>
            <c:numRef>
              <c:f>tables!$C$413:$C$416</c:f>
              <c:numCache>
                <c:formatCode>###0.0</c:formatCode>
                <c:ptCount val="4"/>
                <c:pt idx="0">
                  <c:v>4</c:v>
                </c:pt>
                <c:pt idx="1">
                  <c:v>8.4</c:v>
                </c:pt>
                <c:pt idx="2">
                  <c:v>52.800000000000004</c:v>
                </c:pt>
                <c:pt idx="3">
                  <c:v>34.799999999999997</c:v>
                </c:pt>
              </c:numCache>
            </c:numRef>
          </c:val>
          <c:extLst>
            <c:ext xmlns:c16="http://schemas.microsoft.com/office/drawing/2014/chart" uri="{C3380CC4-5D6E-409C-BE32-E72D297353CC}">
              <c16:uniqueId val="{00000008-4DA0-47B9-BCFB-78D1BB45047B}"/>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4.9999808418108319E-2"/>
          <c:y val="0.91643312101910823"/>
          <c:w val="0.9"/>
          <c:h val="7.937041309326781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l-GR" dirty="0"/>
              <a:t>Εμπιστοσύνη</a:t>
            </a:r>
            <a:r>
              <a:rPr lang="en-US" dirty="0"/>
              <a:t> </a:t>
            </a:r>
            <a:r>
              <a:rPr lang="el-GR" dirty="0"/>
              <a:t>πολιτών στα ΜΗ.ΣΥ.ΦΑ.</a:t>
            </a:r>
          </a:p>
          <a:p>
            <a:pPr>
              <a:defRPr/>
            </a:pPr>
            <a:r>
              <a:rPr lang="el-GR" dirty="0"/>
              <a:t>(σύμφωνα</a:t>
            </a:r>
            <a:r>
              <a:rPr lang="el-GR" baseline="0" dirty="0"/>
              <a:t> με τους φαρμακοποιούς)</a:t>
            </a:r>
            <a:r>
              <a:rPr lang="el-GR" dirty="0"/>
              <a:t> </a:t>
            </a:r>
            <a:endParaRPr lang="en-US" dirty="0"/>
          </a:p>
        </c:rich>
      </c:tx>
      <c:layout>
        <c:manualLayout>
          <c:xMode val="edge"/>
          <c:yMode val="edge"/>
          <c:x val="0.13474629037194813"/>
          <c:y val="3.1494516482295618E-3"/>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447559439685425"/>
          <c:y val="0.22657243931465088"/>
          <c:w val="0.67104881120629156"/>
          <c:h val="0.5689326877618559"/>
        </c:manualLayout>
      </c:layout>
      <c:pieChart>
        <c:varyColors val="1"/>
        <c:ser>
          <c:idx val="0"/>
          <c:order val="0"/>
          <c:tx>
            <c:strRef>
              <c:f>tables!$C$429</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16F-4CF5-9654-5AAB64A106C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16F-4CF5-9654-5AAB64A106C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16F-4CF5-9654-5AAB64A106C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16F-4CF5-9654-5AAB64A106CB}"/>
              </c:ext>
            </c:extLst>
          </c:dPt>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tables!$B$430:$B$433</c:f>
              <c:strCache>
                <c:ptCount val="4"/>
                <c:pt idx="0">
                  <c:v>Καθόλου</c:v>
                </c:pt>
                <c:pt idx="1">
                  <c:v>Λίγο</c:v>
                </c:pt>
                <c:pt idx="2">
                  <c:v>Αρκετά</c:v>
                </c:pt>
                <c:pt idx="3">
                  <c:v>Πολύ</c:v>
                </c:pt>
              </c:strCache>
            </c:strRef>
          </c:cat>
          <c:val>
            <c:numRef>
              <c:f>tables!$C$430:$C$433</c:f>
              <c:numCache>
                <c:formatCode>0.0</c:formatCode>
                <c:ptCount val="4"/>
                <c:pt idx="0">
                  <c:v>0.8</c:v>
                </c:pt>
                <c:pt idx="1">
                  <c:v>5.2</c:v>
                </c:pt>
                <c:pt idx="2">
                  <c:v>59.199999999999996</c:v>
                </c:pt>
                <c:pt idx="3">
                  <c:v>34.799999999999997</c:v>
                </c:pt>
              </c:numCache>
            </c:numRef>
          </c:val>
          <c:extLst>
            <c:ext xmlns:c16="http://schemas.microsoft.com/office/drawing/2014/chart" uri="{C3380CC4-5D6E-409C-BE32-E72D297353CC}">
              <c16:uniqueId val="{00000008-216F-4CF5-9654-5AAB64A106CB}"/>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1.0927864786132502E-2"/>
          <c:y val="0.92190476190476189"/>
          <c:w val="0.9830278907444262"/>
          <c:h val="7.739847736424251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7.jpg"/></Relationships>
</file>

<file path=ppt/diagrams/_rels/drawing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13143D-1ABE-47AE-BFF6-438EC38CC091}"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0E7559B7-9FB2-4659-9A1F-027BB769A71C}">
      <dgm:prSet phldrT="[Text]"/>
      <dgm:spPr/>
      <dgm:t>
        <a:bodyPr/>
        <a:lstStyle/>
        <a:p>
          <a:r>
            <a:rPr lang="el-GR" dirty="0"/>
            <a:t>Ανταποκρίνονται στις ανάγκες της </a:t>
          </a:r>
          <a:r>
            <a:rPr lang="el-GR" dirty="0" err="1"/>
            <a:t>αυτοθεραπείας</a:t>
          </a:r>
          <a:endParaRPr lang="en-US" dirty="0"/>
        </a:p>
      </dgm:t>
    </dgm:pt>
    <dgm:pt modelId="{1437729C-3FD8-46E0-B1D1-8BCF483BDB24}" type="parTrans" cxnId="{4000644D-06D1-47DC-86BA-66154CEA5F3C}">
      <dgm:prSet/>
      <dgm:spPr/>
      <dgm:t>
        <a:bodyPr/>
        <a:lstStyle/>
        <a:p>
          <a:endParaRPr lang="en-US"/>
        </a:p>
      </dgm:t>
    </dgm:pt>
    <dgm:pt modelId="{6AAEA2F6-F0AF-48CB-8AC4-2493C935BCC3}" type="sibTrans" cxnId="{4000644D-06D1-47DC-86BA-66154CEA5F3C}">
      <dgm:prSet/>
      <dgm:spPr/>
      <dgm:t>
        <a:bodyPr/>
        <a:lstStyle/>
        <a:p>
          <a:endParaRPr lang="en-US"/>
        </a:p>
      </dgm:t>
    </dgm:pt>
    <dgm:pt modelId="{B7B161E8-A073-47DD-A255-121D4B6580BD}">
      <dgm:prSet phldrT="[Text]"/>
      <dgm:spPr/>
      <dgm:t>
        <a:bodyPr/>
        <a:lstStyle/>
        <a:p>
          <a:r>
            <a:rPr lang="el-GR" dirty="0"/>
            <a:t>Αναπτύσσονται από τη φαρμακευτική βιομηχανία</a:t>
          </a:r>
          <a:endParaRPr lang="en-US" dirty="0"/>
        </a:p>
      </dgm:t>
    </dgm:pt>
    <dgm:pt modelId="{38AB50F3-4F59-4972-B0CF-C68847DBA1CC}" type="parTrans" cxnId="{8D4ABF70-7369-45A2-B051-D0BD61F0E930}">
      <dgm:prSet/>
      <dgm:spPr/>
      <dgm:t>
        <a:bodyPr/>
        <a:lstStyle/>
        <a:p>
          <a:endParaRPr lang="en-US"/>
        </a:p>
      </dgm:t>
    </dgm:pt>
    <dgm:pt modelId="{4269AB63-6ADF-469F-9C4A-E9F22B285E8B}" type="sibTrans" cxnId="{8D4ABF70-7369-45A2-B051-D0BD61F0E930}">
      <dgm:prSet/>
      <dgm:spPr/>
      <dgm:t>
        <a:bodyPr/>
        <a:lstStyle/>
        <a:p>
          <a:endParaRPr lang="en-US"/>
        </a:p>
      </dgm:t>
    </dgm:pt>
    <dgm:pt modelId="{785CFC08-1D9B-4E19-95AD-055B7CDBE243}">
      <dgm:prSet phldrT="[Text]"/>
      <dgm:spPr/>
      <dgm:t>
        <a:bodyPr/>
        <a:lstStyle/>
        <a:p>
          <a:r>
            <a:rPr lang="el-GR" dirty="0"/>
            <a:t>Εγκρίνονται από εθνικούς οργανισμούς φαρμάκου</a:t>
          </a:r>
          <a:endParaRPr lang="en-US" dirty="0"/>
        </a:p>
      </dgm:t>
    </dgm:pt>
    <dgm:pt modelId="{BF8C00FC-1FC3-43D3-95DA-839A02F7183B}" type="parTrans" cxnId="{1C6B270D-0EEA-4FDB-9C60-008877252C7C}">
      <dgm:prSet/>
      <dgm:spPr/>
      <dgm:t>
        <a:bodyPr/>
        <a:lstStyle/>
        <a:p>
          <a:endParaRPr lang="en-US"/>
        </a:p>
      </dgm:t>
    </dgm:pt>
    <dgm:pt modelId="{AF1F3227-B27B-4510-9722-7500621881ED}" type="sibTrans" cxnId="{1C6B270D-0EEA-4FDB-9C60-008877252C7C}">
      <dgm:prSet/>
      <dgm:spPr/>
      <dgm:t>
        <a:bodyPr/>
        <a:lstStyle/>
        <a:p>
          <a:endParaRPr lang="en-US"/>
        </a:p>
      </dgm:t>
    </dgm:pt>
    <dgm:pt modelId="{9855F087-CDD5-4ECC-A58E-62D7517A07D4}">
      <dgm:prSet phldrT="[Text]"/>
      <dgm:spPr/>
      <dgm:t>
        <a:bodyPr/>
        <a:lstStyle/>
        <a:p>
          <a:r>
            <a:rPr lang="el-GR" dirty="0"/>
            <a:t>Πληρούν δύο απαραίτητα κριτήρια</a:t>
          </a:r>
          <a:r>
            <a:rPr lang="en-US" dirty="0"/>
            <a:t>:</a:t>
          </a:r>
          <a:r>
            <a:rPr lang="el-GR" dirty="0"/>
            <a:t> αποτελεσματικότητα και ασφάλεια</a:t>
          </a:r>
          <a:endParaRPr lang="en-US" dirty="0"/>
        </a:p>
      </dgm:t>
    </dgm:pt>
    <dgm:pt modelId="{B3B10EFB-141E-48EA-93FF-F3D8077C5A69}" type="parTrans" cxnId="{6D62ACF0-2342-4655-8EE8-6F36247CA4DE}">
      <dgm:prSet/>
      <dgm:spPr/>
      <dgm:t>
        <a:bodyPr/>
        <a:lstStyle/>
        <a:p>
          <a:endParaRPr lang="en-US"/>
        </a:p>
      </dgm:t>
    </dgm:pt>
    <dgm:pt modelId="{6F0F7080-764D-4636-AE17-7076FC62AE4C}" type="sibTrans" cxnId="{6D62ACF0-2342-4655-8EE8-6F36247CA4DE}">
      <dgm:prSet/>
      <dgm:spPr/>
      <dgm:t>
        <a:bodyPr/>
        <a:lstStyle/>
        <a:p>
          <a:endParaRPr lang="en-US"/>
        </a:p>
      </dgm:t>
    </dgm:pt>
    <dgm:pt modelId="{239BC3A1-451D-45C5-AF2A-2C31606E4FBC}">
      <dgm:prSet phldrT="[Text]"/>
      <dgm:spPr/>
      <dgm:t>
        <a:bodyPr/>
        <a:lstStyle/>
        <a:p>
          <a:r>
            <a:rPr lang="el-GR" dirty="0">
              <a:latin typeface="Calibri (Body)"/>
            </a:rPr>
            <a:t>ΜΗ.ΣΥ.ΦΑ.</a:t>
          </a:r>
          <a:endParaRPr lang="en-US" dirty="0">
            <a:latin typeface="Calibri (Body)"/>
          </a:endParaRPr>
        </a:p>
        <a:p>
          <a:r>
            <a:rPr lang="en-US" dirty="0">
              <a:latin typeface="Calibri (Body)"/>
            </a:rPr>
            <a:t>OTC (Over-the –counter)</a:t>
          </a:r>
        </a:p>
      </dgm:t>
    </dgm:pt>
    <dgm:pt modelId="{4F9E54C7-1A81-44E7-AD4C-2486492E4489}" type="sibTrans" cxnId="{165D2357-0C85-4FDE-8DF4-5B039BF9B379}">
      <dgm:prSet/>
      <dgm:spPr/>
      <dgm:t>
        <a:bodyPr/>
        <a:lstStyle/>
        <a:p>
          <a:endParaRPr lang="en-US"/>
        </a:p>
      </dgm:t>
    </dgm:pt>
    <dgm:pt modelId="{A6B6395A-6EC2-4379-ACEF-C15ACF2143C7}" type="parTrans" cxnId="{165D2357-0C85-4FDE-8DF4-5B039BF9B379}">
      <dgm:prSet/>
      <dgm:spPr/>
      <dgm:t>
        <a:bodyPr/>
        <a:lstStyle/>
        <a:p>
          <a:endParaRPr lang="en-US"/>
        </a:p>
      </dgm:t>
    </dgm:pt>
    <dgm:pt modelId="{EC221C8C-D8E8-4964-A160-4F68808AA4D4}" type="pres">
      <dgm:prSet presAssocID="{9C13143D-1ABE-47AE-BFF6-438EC38CC091}" presName="diagram" presStyleCnt="0">
        <dgm:presLayoutVars>
          <dgm:chMax val="1"/>
          <dgm:dir/>
          <dgm:animLvl val="ctr"/>
          <dgm:resizeHandles val="exact"/>
        </dgm:presLayoutVars>
      </dgm:prSet>
      <dgm:spPr/>
    </dgm:pt>
    <dgm:pt modelId="{D0A83E7D-B422-478F-BF9F-BBC71B72B7E9}" type="pres">
      <dgm:prSet presAssocID="{9C13143D-1ABE-47AE-BFF6-438EC38CC091}" presName="matrix" presStyleCnt="0"/>
      <dgm:spPr/>
    </dgm:pt>
    <dgm:pt modelId="{D7D9E86C-4845-4446-BC63-BC39629DE203}" type="pres">
      <dgm:prSet presAssocID="{9C13143D-1ABE-47AE-BFF6-438EC38CC091}" presName="tile1" presStyleLbl="node1" presStyleIdx="0" presStyleCnt="4"/>
      <dgm:spPr/>
    </dgm:pt>
    <dgm:pt modelId="{134853D8-B48F-453E-9553-0C709D9C23FF}" type="pres">
      <dgm:prSet presAssocID="{9C13143D-1ABE-47AE-BFF6-438EC38CC091}" presName="tile1text" presStyleLbl="node1" presStyleIdx="0" presStyleCnt="4">
        <dgm:presLayoutVars>
          <dgm:chMax val="0"/>
          <dgm:chPref val="0"/>
          <dgm:bulletEnabled val="1"/>
        </dgm:presLayoutVars>
      </dgm:prSet>
      <dgm:spPr/>
    </dgm:pt>
    <dgm:pt modelId="{8A68839C-B5F9-41E6-8160-A46DB03262F2}" type="pres">
      <dgm:prSet presAssocID="{9C13143D-1ABE-47AE-BFF6-438EC38CC091}" presName="tile2" presStyleLbl="node1" presStyleIdx="1" presStyleCnt="4"/>
      <dgm:spPr/>
    </dgm:pt>
    <dgm:pt modelId="{3FE32A9C-F051-4347-8CBE-21CDA49A912E}" type="pres">
      <dgm:prSet presAssocID="{9C13143D-1ABE-47AE-BFF6-438EC38CC091}" presName="tile2text" presStyleLbl="node1" presStyleIdx="1" presStyleCnt="4">
        <dgm:presLayoutVars>
          <dgm:chMax val="0"/>
          <dgm:chPref val="0"/>
          <dgm:bulletEnabled val="1"/>
        </dgm:presLayoutVars>
      </dgm:prSet>
      <dgm:spPr/>
    </dgm:pt>
    <dgm:pt modelId="{9825D1F0-0D06-4604-BA2A-B5E2693E1C88}" type="pres">
      <dgm:prSet presAssocID="{9C13143D-1ABE-47AE-BFF6-438EC38CC091}" presName="tile3" presStyleLbl="node1" presStyleIdx="2" presStyleCnt="4"/>
      <dgm:spPr/>
    </dgm:pt>
    <dgm:pt modelId="{C8BA62B6-8DED-4846-BAF3-2A720C2CE462}" type="pres">
      <dgm:prSet presAssocID="{9C13143D-1ABE-47AE-BFF6-438EC38CC091}" presName="tile3text" presStyleLbl="node1" presStyleIdx="2" presStyleCnt="4">
        <dgm:presLayoutVars>
          <dgm:chMax val="0"/>
          <dgm:chPref val="0"/>
          <dgm:bulletEnabled val="1"/>
        </dgm:presLayoutVars>
      </dgm:prSet>
      <dgm:spPr/>
    </dgm:pt>
    <dgm:pt modelId="{79755C71-4D33-4974-803F-0B30A303D07E}" type="pres">
      <dgm:prSet presAssocID="{9C13143D-1ABE-47AE-BFF6-438EC38CC091}" presName="tile4" presStyleLbl="node1" presStyleIdx="3" presStyleCnt="4" custLinFactNeighborX="0" custLinFactNeighborY="1407"/>
      <dgm:spPr/>
    </dgm:pt>
    <dgm:pt modelId="{C6D54854-5676-487D-8465-109AC7E548E6}" type="pres">
      <dgm:prSet presAssocID="{9C13143D-1ABE-47AE-BFF6-438EC38CC091}" presName="tile4text" presStyleLbl="node1" presStyleIdx="3" presStyleCnt="4">
        <dgm:presLayoutVars>
          <dgm:chMax val="0"/>
          <dgm:chPref val="0"/>
          <dgm:bulletEnabled val="1"/>
        </dgm:presLayoutVars>
      </dgm:prSet>
      <dgm:spPr/>
    </dgm:pt>
    <dgm:pt modelId="{73AEEEB7-600A-4E2E-83AA-0B2AE1BAEBF2}" type="pres">
      <dgm:prSet presAssocID="{9C13143D-1ABE-47AE-BFF6-438EC38CC091}" presName="centerTile" presStyleLbl="fgShp" presStyleIdx="0" presStyleCnt="1" custLinFactNeighborX="-175" custLinFactNeighborY="-1627">
        <dgm:presLayoutVars>
          <dgm:chMax val="0"/>
          <dgm:chPref val="0"/>
        </dgm:presLayoutVars>
      </dgm:prSet>
      <dgm:spPr/>
    </dgm:pt>
  </dgm:ptLst>
  <dgm:cxnLst>
    <dgm:cxn modelId="{9D474A07-2125-4705-8858-986283ABEE69}" type="presOf" srcId="{785CFC08-1D9B-4E19-95AD-055B7CDBE243}" destId="{9825D1F0-0D06-4604-BA2A-B5E2693E1C88}" srcOrd="0" destOrd="0" presId="urn:microsoft.com/office/officeart/2005/8/layout/matrix1"/>
    <dgm:cxn modelId="{5B320C0D-7BD1-4459-AD5D-AC3F62BA7E5D}" type="presOf" srcId="{B7B161E8-A073-47DD-A255-121D4B6580BD}" destId="{3FE32A9C-F051-4347-8CBE-21CDA49A912E}" srcOrd="1" destOrd="0" presId="urn:microsoft.com/office/officeart/2005/8/layout/matrix1"/>
    <dgm:cxn modelId="{1C6B270D-0EEA-4FDB-9C60-008877252C7C}" srcId="{239BC3A1-451D-45C5-AF2A-2C31606E4FBC}" destId="{785CFC08-1D9B-4E19-95AD-055B7CDBE243}" srcOrd="2" destOrd="0" parTransId="{BF8C00FC-1FC3-43D3-95DA-839A02F7183B}" sibTransId="{AF1F3227-B27B-4510-9722-7500621881ED}"/>
    <dgm:cxn modelId="{200B0310-8268-4A52-A8FA-AEFBA3DE0FF8}" type="presOf" srcId="{B7B161E8-A073-47DD-A255-121D4B6580BD}" destId="{8A68839C-B5F9-41E6-8160-A46DB03262F2}" srcOrd="0" destOrd="0" presId="urn:microsoft.com/office/officeart/2005/8/layout/matrix1"/>
    <dgm:cxn modelId="{7DEB7412-7B13-40F0-AB37-924E34223EB7}" type="presOf" srcId="{239BC3A1-451D-45C5-AF2A-2C31606E4FBC}" destId="{73AEEEB7-600A-4E2E-83AA-0B2AE1BAEBF2}" srcOrd="0" destOrd="0" presId="urn:microsoft.com/office/officeart/2005/8/layout/matrix1"/>
    <dgm:cxn modelId="{9AAA605C-D8FC-45DA-9140-E5629F5A85C7}" type="presOf" srcId="{0E7559B7-9FB2-4659-9A1F-027BB769A71C}" destId="{D7D9E86C-4845-4446-BC63-BC39629DE203}" srcOrd="0" destOrd="0" presId="urn:microsoft.com/office/officeart/2005/8/layout/matrix1"/>
    <dgm:cxn modelId="{CAD5CC61-B134-47F7-9840-8934F17F9BE4}" type="presOf" srcId="{785CFC08-1D9B-4E19-95AD-055B7CDBE243}" destId="{C8BA62B6-8DED-4846-BAF3-2A720C2CE462}" srcOrd="1" destOrd="0" presId="urn:microsoft.com/office/officeart/2005/8/layout/matrix1"/>
    <dgm:cxn modelId="{78860649-F604-4352-B083-717FE5975C47}" type="presOf" srcId="{0E7559B7-9FB2-4659-9A1F-027BB769A71C}" destId="{134853D8-B48F-453E-9553-0C709D9C23FF}" srcOrd="1" destOrd="0" presId="urn:microsoft.com/office/officeart/2005/8/layout/matrix1"/>
    <dgm:cxn modelId="{4000644D-06D1-47DC-86BA-66154CEA5F3C}" srcId="{239BC3A1-451D-45C5-AF2A-2C31606E4FBC}" destId="{0E7559B7-9FB2-4659-9A1F-027BB769A71C}" srcOrd="0" destOrd="0" parTransId="{1437729C-3FD8-46E0-B1D1-8BCF483BDB24}" sibTransId="{6AAEA2F6-F0AF-48CB-8AC4-2493C935BCC3}"/>
    <dgm:cxn modelId="{8D4ABF70-7369-45A2-B051-D0BD61F0E930}" srcId="{239BC3A1-451D-45C5-AF2A-2C31606E4FBC}" destId="{B7B161E8-A073-47DD-A255-121D4B6580BD}" srcOrd="1" destOrd="0" parTransId="{38AB50F3-4F59-4972-B0CF-C68847DBA1CC}" sibTransId="{4269AB63-6ADF-469F-9C4A-E9F22B285E8B}"/>
    <dgm:cxn modelId="{165D2357-0C85-4FDE-8DF4-5B039BF9B379}" srcId="{9C13143D-1ABE-47AE-BFF6-438EC38CC091}" destId="{239BC3A1-451D-45C5-AF2A-2C31606E4FBC}" srcOrd="0" destOrd="0" parTransId="{A6B6395A-6EC2-4379-ACEF-C15ACF2143C7}" sibTransId="{4F9E54C7-1A81-44E7-AD4C-2486492E4489}"/>
    <dgm:cxn modelId="{6E57BA58-9E99-4035-AB01-37B0DE7EA4C9}" type="presOf" srcId="{9855F087-CDD5-4ECC-A58E-62D7517A07D4}" destId="{C6D54854-5676-487D-8465-109AC7E548E6}" srcOrd="1" destOrd="0" presId="urn:microsoft.com/office/officeart/2005/8/layout/matrix1"/>
    <dgm:cxn modelId="{3BD7D88D-CC32-4F5F-9FF8-AA891B847DAC}" type="presOf" srcId="{9855F087-CDD5-4ECC-A58E-62D7517A07D4}" destId="{79755C71-4D33-4974-803F-0B30A303D07E}" srcOrd="0" destOrd="0" presId="urn:microsoft.com/office/officeart/2005/8/layout/matrix1"/>
    <dgm:cxn modelId="{6529E2BF-906A-4EA1-B405-07F0A50F26A4}" type="presOf" srcId="{9C13143D-1ABE-47AE-BFF6-438EC38CC091}" destId="{EC221C8C-D8E8-4964-A160-4F68808AA4D4}" srcOrd="0" destOrd="0" presId="urn:microsoft.com/office/officeart/2005/8/layout/matrix1"/>
    <dgm:cxn modelId="{6D62ACF0-2342-4655-8EE8-6F36247CA4DE}" srcId="{239BC3A1-451D-45C5-AF2A-2C31606E4FBC}" destId="{9855F087-CDD5-4ECC-A58E-62D7517A07D4}" srcOrd="3" destOrd="0" parTransId="{B3B10EFB-141E-48EA-93FF-F3D8077C5A69}" sibTransId="{6F0F7080-764D-4636-AE17-7076FC62AE4C}"/>
    <dgm:cxn modelId="{BBA89EBC-41F8-487B-9FCA-022A41EDFDE3}" type="presParOf" srcId="{EC221C8C-D8E8-4964-A160-4F68808AA4D4}" destId="{D0A83E7D-B422-478F-BF9F-BBC71B72B7E9}" srcOrd="0" destOrd="0" presId="urn:microsoft.com/office/officeart/2005/8/layout/matrix1"/>
    <dgm:cxn modelId="{5F3A00A3-2998-4CB0-8693-8E8C97881FDA}" type="presParOf" srcId="{D0A83E7D-B422-478F-BF9F-BBC71B72B7E9}" destId="{D7D9E86C-4845-4446-BC63-BC39629DE203}" srcOrd="0" destOrd="0" presId="urn:microsoft.com/office/officeart/2005/8/layout/matrix1"/>
    <dgm:cxn modelId="{12942609-AF4C-4E11-9628-06D965314B7C}" type="presParOf" srcId="{D0A83E7D-B422-478F-BF9F-BBC71B72B7E9}" destId="{134853D8-B48F-453E-9553-0C709D9C23FF}" srcOrd="1" destOrd="0" presId="urn:microsoft.com/office/officeart/2005/8/layout/matrix1"/>
    <dgm:cxn modelId="{2FD3542C-DF5C-4610-94B0-B9B4C3E2F9DE}" type="presParOf" srcId="{D0A83E7D-B422-478F-BF9F-BBC71B72B7E9}" destId="{8A68839C-B5F9-41E6-8160-A46DB03262F2}" srcOrd="2" destOrd="0" presId="urn:microsoft.com/office/officeart/2005/8/layout/matrix1"/>
    <dgm:cxn modelId="{FF49AF50-02AE-4C60-87FC-4D7A2A50585E}" type="presParOf" srcId="{D0A83E7D-B422-478F-BF9F-BBC71B72B7E9}" destId="{3FE32A9C-F051-4347-8CBE-21CDA49A912E}" srcOrd="3" destOrd="0" presId="urn:microsoft.com/office/officeart/2005/8/layout/matrix1"/>
    <dgm:cxn modelId="{22167C55-9D1F-4493-A80D-12E07D6E5146}" type="presParOf" srcId="{D0A83E7D-B422-478F-BF9F-BBC71B72B7E9}" destId="{9825D1F0-0D06-4604-BA2A-B5E2693E1C88}" srcOrd="4" destOrd="0" presId="urn:microsoft.com/office/officeart/2005/8/layout/matrix1"/>
    <dgm:cxn modelId="{748643B9-1E06-49A7-BF87-6F46FBA606EA}" type="presParOf" srcId="{D0A83E7D-B422-478F-BF9F-BBC71B72B7E9}" destId="{C8BA62B6-8DED-4846-BAF3-2A720C2CE462}" srcOrd="5" destOrd="0" presId="urn:microsoft.com/office/officeart/2005/8/layout/matrix1"/>
    <dgm:cxn modelId="{3CECB155-E29C-4125-AA20-893EB7B9DCEB}" type="presParOf" srcId="{D0A83E7D-B422-478F-BF9F-BBC71B72B7E9}" destId="{79755C71-4D33-4974-803F-0B30A303D07E}" srcOrd="6" destOrd="0" presId="urn:microsoft.com/office/officeart/2005/8/layout/matrix1"/>
    <dgm:cxn modelId="{57F2DC6E-874E-4EFC-9BD3-09A358E7A800}" type="presParOf" srcId="{D0A83E7D-B422-478F-BF9F-BBC71B72B7E9}" destId="{C6D54854-5676-487D-8465-109AC7E548E6}" srcOrd="7" destOrd="0" presId="urn:microsoft.com/office/officeart/2005/8/layout/matrix1"/>
    <dgm:cxn modelId="{52E5DF32-A9CA-4341-8847-C83A77EAA230}" type="presParOf" srcId="{EC221C8C-D8E8-4964-A160-4F68808AA4D4}" destId="{73AEEEB7-600A-4E2E-83AA-0B2AE1BAEBF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491873-5516-4667-9CE6-F494C11D334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DAD72F1-50EB-447C-B343-F3F7526A681A}">
      <dgm:prSet custT="1"/>
      <dgm:spPr/>
      <dgm:t>
        <a:bodyPr/>
        <a:lstStyle/>
        <a:p>
          <a:r>
            <a:rPr lang="el-GR" sz="1500" dirty="0"/>
            <a:t>1) Φάρμακα για βήχα / κρυολόγημα (cough &amp; cold) - παθήσεις ανωτέρου αναπνευστικού (σιρόπια καραμέλες, </a:t>
          </a:r>
          <a:r>
            <a:rPr lang="el-GR" sz="1500" dirty="0" err="1"/>
            <a:t>κτλ</a:t>
          </a:r>
          <a:r>
            <a:rPr lang="el-GR" sz="1500" dirty="0"/>
            <a:t>)</a:t>
          </a:r>
          <a:endParaRPr lang="en-US" sz="1500" dirty="0"/>
        </a:p>
      </dgm:t>
    </dgm:pt>
    <dgm:pt modelId="{7EC82943-B467-4119-9BB6-7BD5AC0C52AD}" type="parTrans" cxnId="{9CD321F8-2135-4BD5-A311-E9F7A80B159F}">
      <dgm:prSet/>
      <dgm:spPr/>
      <dgm:t>
        <a:bodyPr/>
        <a:lstStyle/>
        <a:p>
          <a:endParaRPr lang="en-US" sz="1400"/>
        </a:p>
      </dgm:t>
    </dgm:pt>
    <dgm:pt modelId="{5E4A7002-CB4D-443B-8CA7-D18C6028461D}" type="sibTrans" cxnId="{9CD321F8-2135-4BD5-A311-E9F7A80B159F}">
      <dgm:prSet/>
      <dgm:spPr/>
      <dgm:t>
        <a:bodyPr/>
        <a:lstStyle/>
        <a:p>
          <a:endParaRPr lang="en-US" sz="1400"/>
        </a:p>
      </dgm:t>
    </dgm:pt>
    <dgm:pt modelId="{85530175-CB17-43C4-8D00-7455C40D4893}">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l-GR" sz="1400" dirty="0"/>
        </a:p>
        <a:p>
          <a:pPr marL="0" marR="0" indent="0" defTabSz="914400" eaLnBrk="1" fontAlgn="auto" latinLnBrk="0" hangingPunct="1">
            <a:lnSpc>
              <a:spcPct val="100000"/>
            </a:lnSpc>
            <a:spcBef>
              <a:spcPts val="0"/>
            </a:spcBef>
            <a:spcAft>
              <a:spcPts val="0"/>
            </a:spcAft>
            <a:buClrTx/>
            <a:buSzTx/>
            <a:buFontTx/>
            <a:buNone/>
            <a:tabLst/>
            <a:defRPr/>
          </a:pPr>
          <a:r>
            <a:rPr lang="el-GR" sz="1500" dirty="0"/>
            <a:t>2) Αναλγητικά (</a:t>
          </a:r>
          <a:r>
            <a:rPr lang="el-GR" sz="1500" dirty="0" err="1"/>
            <a:t>analgesics</a:t>
          </a:r>
          <a:r>
            <a:rPr lang="el-GR" sz="1500" dirty="0"/>
            <a:t>) και προϊόντα για τον πόνο και τον πυρετό</a:t>
          </a:r>
          <a:endParaRPr lang="en-US" sz="1500" dirty="0"/>
        </a:p>
        <a:p>
          <a:pPr defTabSz="533400">
            <a:lnSpc>
              <a:spcPct val="90000"/>
            </a:lnSpc>
            <a:spcBef>
              <a:spcPct val="0"/>
            </a:spcBef>
            <a:spcAft>
              <a:spcPct val="35000"/>
            </a:spcAft>
          </a:pPr>
          <a:endParaRPr lang="en-US" sz="1400" dirty="0"/>
        </a:p>
      </dgm:t>
    </dgm:pt>
    <dgm:pt modelId="{59E3FECF-7C96-44E4-A8C5-FEEDBB27C771}" type="parTrans" cxnId="{1E7DA289-00B0-4D08-A3E9-B22D5147030A}">
      <dgm:prSet/>
      <dgm:spPr/>
      <dgm:t>
        <a:bodyPr/>
        <a:lstStyle/>
        <a:p>
          <a:endParaRPr lang="en-US" sz="1400"/>
        </a:p>
      </dgm:t>
    </dgm:pt>
    <dgm:pt modelId="{F2CDA35D-4142-4AEC-AA26-8B86FCBEEBC2}" type="sibTrans" cxnId="{1E7DA289-00B0-4D08-A3E9-B22D5147030A}">
      <dgm:prSet/>
      <dgm:spPr/>
      <dgm:t>
        <a:bodyPr/>
        <a:lstStyle/>
        <a:p>
          <a:endParaRPr lang="en-US" sz="1400"/>
        </a:p>
      </dgm:t>
    </dgm:pt>
    <dgm:pt modelId="{3E320F05-FB04-40D7-964B-D923F16AE720}">
      <dgm:prSet custT="1"/>
      <dgm:spPr/>
      <dgm:t>
        <a:bodyPr/>
        <a:lstStyle/>
        <a:p>
          <a:r>
            <a:rPr lang="el-GR" sz="1500" dirty="0"/>
            <a:t>3) Φάρμακα για γαστρεντερικό σύστημα (digestive) και για παθήσεις όπως η διάρροια και η δυσκοιλιότητα</a:t>
          </a:r>
          <a:endParaRPr lang="en-US" sz="1500" dirty="0"/>
        </a:p>
      </dgm:t>
    </dgm:pt>
    <dgm:pt modelId="{CA86244A-A77F-45A9-849F-33D0C8583BCA}" type="parTrans" cxnId="{D54F6020-7E06-4778-A388-8854C6F98BEC}">
      <dgm:prSet/>
      <dgm:spPr/>
      <dgm:t>
        <a:bodyPr/>
        <a:lstStyle/>
        <a:p>
          <a:endParaRPr lang="en-US" sz="1400"/>
        </a:p>
      </dgm:t>
    </dgm:pt>
    <dgm:pt modelId="{8AA98BD9-7760-4CD5-BEEB-CE392FE1DF23}" type="sibTrans" cxnId="{D54F6020-7E06-4778-A388-8854C6F98BEC}">
      <dgm:prSet/>
      <dgm:spPr/>
      <dgm:t>
        <a:bodyPr/>
        <a:lstStyle/>
        <a:p>
          <a:endParaRPr lang="en-US" sz="1400"/>
        </a:p>
      </dgm:t>
    </dgm:pt>
    <dgm:pt modelId="{CA030FD9-994C-414E-A2F0-69D8144B5327}">
      <dgm:prSet custT="1"/>
      <dgm:spPr/>
      <dgm:t>
        <a:bodyPr/>
        <a:lstStyle/>
        <a:p>
          <a:r>
            <a:rPr lang="el-GR" sz="1500" dirty="0"/>
            <a:t>4) Βιταμίνες και συμπληρώματα διατροφής (vitamins-tonics) όπως ασβέστιο και πολυβιταµινούχα</a:t>
          </a:r>
          <a:endParaRPr lang="en-US" sz="1500" dirty="0"/>
        </a:p>
      </dgm:t>
    </dgm:pt>
    <dgm:pt modelId="{4293F9C1-B251-44D3-96A9-3048B5D263C8}" type="parTrans" cxnId="{C07FCB82-3CA3-4E9F-9494-1FB28633E65F}">
      <dgm:prSet/>
      <dgm:spPr/>
      <dgm:t>
        <a:bodyPr/>
        <a:lstStyle/>
        <a:p>
          <a:endParaRPr lang="en-US" sz="1400"/>
        </a:p>
      </dgm:t>
    </dgm:pt>
    <dgm:pt modelId="{898FB428-D04D-490A-98C8-BCA8A22EA053}" type="sibTrans" cxnId="{C07FCB82-3CA3-4E9F-9494-1FB28633E65F}">
      <dgm:prSet/>
      <dgm:spPr/>
      <dgm:t>
        <a:bodyPr/>
        <a:lstStyle/>
        <a:p>
          <a:endParaRPr lang="en-US" sz="1400"/>
        </a:p>
      </dgm:t>
    </dgm:pt>
    <dgm:pt modelId="{FFD65BA9-41D1-4F8E-832A-4582DFC06BE5}">
      <dgm:prSet custT="1"/>
      <dgm:spPr/>
      <dgm:t>
        <a:bodyPr/>
        <a:lstStyle/>
        <a:p>
          <a:r>
            <a:rPr lang="el-GR" sz="1500" dirty="0"/>
            <a:t>5) Φάρμακα για την φροντίδα του δέρματος (skin) και για δερματικές παθήσεις όπως μυκητιάσεις, ερεθισμοί και τοπικές μολύνσεις σε πληγές ή στο δέρμα</a:t>
          </a:r>
          <a:endParaRPr lang="en-US" sz="1500" dirty="0"/>
        </a:p>
      </dgm:t>
    </dgm:pt>
    <dgm:pt modelId="{57723724-6D1C-4FFD-9A4A-81C2A59221F0}" type="parTrans" cxnId="{136BEFAF-D33B-403E-B87D-0F2A96656DE7}">
      <dgm:prSet/>
      <dgm:spPr/>
      <dgm:t>
        <a:bodyPr/>
        <a:lstStyle/>
        <a:p>
          <a:endParaRPr lang="en-US" sz="1400"/>
        </a:p>
      </dgm:t>
    </dgm:pt>
    <dgm:pt modelId="{00F9E24D-8F94-4286-BBFE-E073B56B39B4}" type="sibTrans" cxnId="{136BEFAF-D33B-403E-B87D-0F2A96656DE7}">
      <dgm:prSet/>
      <dgm:spPr/>
      <dgm:t>
        <a:bodyPr/>
        <a:lstStyle/>
        <a:p>
          <a:endParaRPr lang="en-US" sz="1400"/>
        </a:p>
      </dgm:t>
    </dgm:pt>
    <dgm:pt modelId="{D863B290-8031-4E04-874C-C16E236EB208}">
      <dgm:prSet custT="1"/>
      <dgm:spPr/>
      <dgm:t>
        <a:bodyPr/>
        <a:lstStyle/>
        <a:p>
          <a:r>
            <a:rPr lang="el-GR" sz="1500" dirty="0"/>
            <a:t>6) Φάρμακα για τη φροντίδα των ματιών (</a:t>
          </a:r>
          <a:r>
            <a:rPr lang="el-GR" sz="1500" dirty="0" err="1"/>
            <a:t>eye</a:t>
          </a:r>
          <a:r>
            <a:rPr lang="el-GR" sz="1500" dirty="0"/>
            <a:t> </a:t>
          </a:r>
          <a:r>
            <a:rPr lang="el-GR" sz="1500" dirty="0" err="1"/>
            <a:t>care</a:t>
          </a:r>
          <a:r>
            <a:rPr lang="el-GR" sz="1500" dirty="0"/>
            <a:t>) όπως κολλύρια και σταγόνες για τα μάτια</a:t>
          </a:r>
          <a:endParaRPr lang="en-US" sz="1500" dirty="0"/>
        </a:p>
      </dgm:t>
    </dgm:pt>
    <dgm:pt modelId="{21F30635-12AE-4B8F-B56B-C8B80091D338}" type="parTrans" cxnId="{2EE322A2-10E4-4017-B696-8141D464C816}">
      <dgm:prSet/>
      <dgm:spPr/>
      <dgm:t>
        <a:bodyPr/>
        <a:lstStyle/>
        <a:p>
          <a:endParaRPr lang="en-US" sz="1400"/>
        </a:p>
      </dgm:t>
    </dgm:pt>
    <dgm:pt modelId="{B33E106F-6BBB-4007-B451-6B70CEA70776}" type="sibTrans" cxnId="{2EE322A2-10E4-4017-B696-8141D464C816}">
      <dgm:prSet/>
      <dgm:spPr/>
      <dgm:t>
        <a:bodyPr/>
        <a:lstStyle/>
        <a:p>
          <a:endParaRPr lang="en-US" sz="1400"/>
        </a:p>
      </dgm:t>
    </dgm:pt>
    <dgm:pt modelId="{58FCC273-8B75-4676-9158-CB58152ADAF7}" type="pres">
      <dgm:prSet presAssocID="{E2491873-5516-4667-9CE6-F494C11D3341}" presName="linear" presStyleCnt="0">
        <dgm:presLayoutVars>
          <dgm:dir/>
          <dgm:animLvl val="lvl"/>
          <dgm:resizeHandles val="exact"/>
        </dgm:presLayoutVars>
      </dgm:prSet>
      <dgm:spPr/>
    </dgm:pt>
    <dgm:pt modelId="{8B5FF654-F7A3-467A-B6F9-7951FA1BAEDE}" type="pres">
      <dgm:prSet presAssocID="{0DAD72F1-50EB-447C-B343-F3F7526A681A}" presName="parentLin" presStyleCnt="0"/>
      <dgm:spPr/>
    </dgm:pt>
    <dgm:pt modelId="{7D875BD3-2B83-46CC-A204-7B3E223EBDAC}" type="pres">
      <dgm:prSet presAssocID="{0DAD72F1-50EB-447C-B343-F3F7526A681A}" presName="parentLeftMargin" presStyleLbl="node1" presStyleIdx="0" presStyleCnt="6"/>
      <dgm:spPr/>
    </dgm:pt>
    <dgm:pt modelId="{6368A7F0-D949-479C-B1EB-41A9A6D2DE78}" type="pres">
      <dgm:prSet presAssocID="{0DAD72F1-50EB-447C-B343-F3F7526A681A}" presName="parentText" presStyleLbl="node1" presStyleIdx="0" presStyleCnt="6" custScaleX="123591" custScaleY="159292">
        <dgm:presLayoutVars>
          <dgm:chMax val="0"/>
          <dgm:bulletEnabled val="1"/>
        </dgm:presLayoutVars>
      </dgm:prSet>
      <dgm:spPr/>
    </dgm:pt>
    <dgm:pt modelId="{026BBC5B-0E61-4456-AE1F-C4868ADC7400}" type="pres">
      <dgm:prSet presAssocID="{0DAD72F1-50EB-447C-B343-F3F7526A681A}" presName="negativeSpace" presStyleCnt="0"/>
      <dgm:spPr/>
    </dgm:pt>
    <dgm:pt modelId="{141CF08E-5CF1-4B39-A094-682B104D4D3F}" type="pres">
      <dgm:prSet presAssocID="{0DAD72F1-50EB-447C-B343-F3F7526A681A}" presName="childText" presStyleLbl="conFgAcc1" presStyleIdx="0" presStyleCnt="6">
        <dgm:presLayoutVars>
          <dgm:bulletEnabled val="1"/>
        </dgm:presLayoutVars>
      </dgm:prSet>
      <dgm:spPr/>
    </dgm:pt>
    <dgm:pt modelId="{456F3224-CB77-47E4-A88D-C65B709A42CB}" type="pres">
      <dgm:prSet presAssocID="{5E4A7002-CB4D-443B-8CA7-D18C6028461D}" presName="spaceBetweenRectangles" presStyleCnt="0"/>
      <dgm:spPr/>
    </dgm:pt>
    <dgm:pt modelId="{9246F059-07D5-488F-AD2C-AEB47660A4C1}" type="pres">
      <dgm:prSet presAssocID="{85530175-CB17-43C4-8D00-7455C40D4893}" presName="parentLin" presStyleCnt="0"/>
      <dgm:spPr/>
    </dgm:pt>
    <dgm:pt modelId="{B58989F1-0C58-43E6-B954-E9FBB9D0088E}" type="pres">
      <dgm:prSet presAssocID="{85530175-CB17-43C4-8D00-7455C40D4893}" presName="parentLeftMargin" presStyleLbl="node1" presStyleIdx="0" presStyleCnt="6"/>
      <dgm:spPr/>
    </dgm:pt>
    <dgm:pt modelId="{881B6BD3-08D8-4B28-ADD7-5C5001AD740D}" type="pres">
      <dgm:prSet presAssocID="{85530175-CB17-43C4-8D00-7455C40D4893}" presName="parentText" presStyleLbl="node1" presStyleIdx="1" presStyleCnt="6" custScaleX="123591" custScaleY="174034">
        <dgm:presLayoutVars>
          <dgm:chMax val="0"/>
          <dgm:bulletEnabled val="1"/>
        </dgm:presLayoutVars>
      </dgm:prSet>
      <dgm:spPr/>
    </dgm:pt>
    <dgm:pt modelId="{90EF7B09-36F1-4C8D-83EB-F88777E7DA46}" type="pres">
      <dgm:prSet presAssocID="{85530175-CB17-43C4-8D00-7455C40D4893}" presName="negativeSpace" presStyleCnt="0"/>
      <dgm:spPr/>
    </dgm:pt>
    <dgm:pt modelId="{DC24188C-AF31-4AB6-BC4F-2B0F07244062}" type="pres">
      <dgm:prSet presAssocID="{85530175-CB17-43C4-8D00-7455C40D4893}" presName="childText" presStyleLbl="conFgAcc1" presStyleIdx="1" presStyleCnt="6">
        <dgm:presLayoutVars>
          <dgm:bulletEnabled val="1"/>
        </dgm:presLayoutVars>
      </dgm:prSet>
      <dgm:spPr/>
    </dgm:pt>
    <dgm:pt modelId="{09D70049-B2E9-4E73-9394-445DFC9F143B}" type="pres">
      <dgm:prSet presAssocID="{F2CDA35D-4142-4AEC-AA26-8B86FCBEEBC2}" presName="spaceBetweenRectangles" presStyleCnt="0"/>
      <dgm:spPr/>
    </dgm:pt>
    <dgm:pt modelId="{38DBA34F-445E-47E3-A1FB-182FEF295892}" type="pres">
      <dgm:prSet presAssocID="{3E320F05-FB04-40D7-964B-D923F16AE720}" presName="parentLin" presStyleCnt="0"/>
      <dgm:spPr/>
    </dgm:pt>
    <dgm:pt modelId="{0F903387-B1DE-42E6-B35D-4C1176CC03A7}" type="pres">
      <dgm:prSet presAssocID="{3E320F05-FB04-40D7-964B-D923F16AE720}" presName="parentLeftMargin" presStyleLbl="node1" presStyleIdx="1" presStyleCnt="6"/>
      <dgm:spPr/>
    </dgm:pt>
    <dgm:pt modelId="{DF0363E1-B03E-41FB-9BC2-5FD6CD6ABA88}" type="pres">
      <dgm:prSet presAssocID="{3E320F05-FB04-40D7-964B-D923F16AE720}" presName="parentText" presStyleLbl="node1" presStyleIdx="2" presStyleCnt="6" custScaleX="124247" custScaleY="178523">
        <dgm:presLayoutVars>
          <dgm:chMax val="0"/>
          <dgm:bulletEnabled val="1"/>
        </dgm:presLayoutVars>
      </dgm:prSet>
      <dgm:spPr/>
    </dgm:pt>
    <dgm:pt modelId="{67D206BA-BAC5-4268-9697-8A20961EEDEB}" type="pres">
      <dgm:prSet presAssocID="{3E320F05-FB04-40D7-964B-D923F16AE720}" presName="negativeSpace" presStyleCnt="0"/>
      <dgm:spPr/>
    </dgm:pt>
    <dgm:pt modelId="{CB5694C2-AE14-4C3F-97C6-B359BC79685E}" type="pres">
      <dgm:prSet presAssocID="{3E320F05-FB04-40D7-964B-D923F16AE720}" presName="childText" presStyleLbl="conFgAcc1" presStyleIdx="2" presStyleCnt="6">
        <dgm:presLayoutVars>
          <dgm:bulletEnabled val="1"/>
        </dgm:presLayoutVars>
      </dgm:prSet>
      <dgm:spPr/>
    </dgm:pt>
    <dgm:pt modelId="{D0E3E8D8-C566-4276-8FEE-2368CF5B053F}" type="pres">
      <dgm:prSet presAssocID="{8AA98BD9-7760-4CD5-BEEB-CE392FE1DF23}" presName="spaceBetweenRectangles" presStyleCnt="0"/>
      <dgm:spPr/>
    </dgm:pt>
    <dgm:pt modelId="{289175F7-6228-4C39-B99F-E675073C71ED}" type="pres">
      <dgm:prSet presAssocID="{CA030FD9-994C-414E-A2F0-69D8144B5327}" presName="parentLin" presStyleCnt="0"/>
      <dgm:spPr/>
    </dgm:pt>
    <dgm:pt modelId="{E8341571-0881-45DE-B921-0021BDDA0841}" type="pres">
      <dgm:prSet presAssocID="{CA030FD9-994C-414E-A2F0-69D8144B5327}" presName="parentLeftMargin" presStyleLbl="node1" presStyleIdx="2" presStyleCnt="6"/>
      <dgm:spPr/>
    </dgm:pt>
    <dgm:pt modelId="{707E48B4-54AA-486D-B404-E990EECFB72E}" type="pres">
      <dgm:prSet presAssocID="{CA030FD9-994C-414E-A2F0-69D8144B5327}" presName="parentText" presStyleLbl="node1" presStyleIdx="3" presStyleCnt="6" custScaleX="124246" custScaleY="171825">
        <dgm:presLayoutVars>
          <dgm:chMax val="0"/>
          <dgm:bulletEnabled val="1"/>
        </dgm:presLayoutVars>
      </dgm:prSet>
      <dgm:spPr/>
    </dgm:pt>
    <dgm:pt modelId="{5FD9ADE3-BEBF-48F3-971C-88AE3AD8BCB2}" type="pres">
      <dgm:prSet presAssocID="{CA030FD9-994C-414E-A2F0-69D8144B5327}" presName="negativeSpace" presStyleCnt="0"/>
      <dgm:spPr/>
    </dgm:pt>
    <dgm:pt modelId="{D5AD135F-0913-42F4-B9F3-2AF11B06EC00}" type="pres">
      <dgm:prSet presAssocID="{CA030FD9-994C-414E-A2F0-69D8144B5327}" presName="childText" presStyleLbl="conFgAcc1" presStyleIdx="3" presStyleCnt="6">
        <dgm:presLayoutVars>
          <dgm:bulletEnabled val="1"/>
        </dgm:presLayoutVars>
      </dgm:prSet>
      <dgm:spPr/>
    </dgm:pt>
    <dgm:pt modelId="{AEC5244D-7E4B-456E-AF61-BFC844065339}" type="pres">
      <dgm:prSet presAssocID="{898FB428-D04D-490A-98C8-BCA8A22EA053}" presName="spaceBetweenRectangles" presStyleCnt="0"/>
      <dgm:spPr/>
    </dgm:pt>
    <dgm:pt modelId="{9A9CE070-1397-4E39-9A4A-8A498F27EEFE}" type="pres">
      <dgm:prSet presAssocID="{FFD65BA9-41D1-4F8E-832A-4582DFC06BE5}" presName="parentLin" presStyleCnt="0"/>
      <dgm:spPr/>
    </dgm:pt>
    <dgm:pt modelId="{8411B826-2C6D-49B2-A35F-D2B80CB1D2D0}" type="pres">
      <dgm:prSet presAssocID="{FFD65BA9-41D1-4F8E-832A-4582DFC06BE5}" presName="parentLeftMargin" presStyleLbl="node1" presStyleIdx="3" presStyleCnt="6"/>
      <dgm:spPr/>
    </dgm:pt>
    <dgm:pt modelId="{7638DFDD-507D-4E85-B061-9AF57557751F}" type="pres">
      <dgm:prSet presAssocID="{FFD65BA9-41D1-4F8E-832A-4582DFC06BE5}" presName="parentText" presStyleLbl="node1" presStyleIdx="4" presStyleCnt="6" custScaleX="124246" custScaleY="178683">
        <dgm:presLayoutVars>
          <dgm:chMax val="0"/>
          <dgm:bulletEnabled val="1"/>
        </dgm:presLayoutVars>
      </dgm:prSet>
      <dgm:spPr/>
    </dgm:pt>
    <dgm:pt modelId="{27C1F56F-E54B-473D-AC1F-E9EB09F32282}" type="pres">
      <dgm:prSet presAssocID="{FFD65BA9-41D1-4F8E-832A-4582DFC06BE5}" presName="negativeSpace" presStyleCnt="0"/>
      <dgm:spPr/>
    </dgm:pt>
    <dgm:pt modelId="{E3D8E0D1-2DAB-442F-A433-D0016E91028E}" type="pres">
      <dgm:prSet presAssocID="{FFD65BA9-41D1-4F8E-832A-4582DFC06BE5}" presName="childText" presStyleLbl="conFgAcc1" presStyleIdx="4" presStyleCnt="6">
        <dgm:presLayoutVars>
          <dgm:bulletEnabled val="1"/>
        </dgm:presLayoutVars>
      </dgm:prSet>
      <dgm:spPr/>
    </dgm:pt>
    <dgm:pt modelId="{D404E55D-F02B-4897-B515-4AB12D938B7D}" type="pres">
      <dgm:prSet presAssocID="{00F9E24D-8F94-4286-BBFE-E073B56B39B4}" presName="spaceBetweenRectangles" presStyleCnt="0"/>
      <dgm:spPr/>
    </dgm:pt>
    <dgm:pt modelId="{8234BAF6-6FDF-4780-9C88-79294CAF1E5B}" type="pres">
      <dgm:prSet presAssocID="{D863B290-8031-4E04-874C-C16E236EB208}" presName="parentLin" presStyleCnt="0"/>
      <dgm:spPr/>
    </dgm:pt>
    <dgm:pt modelId="{2F9681A0-3176-45C9-BA17-826E8857E973}" type="pres">
      <dgm:prSet presAssocID="{D863B290-8031-4E04-874C-C16E236EB208}" presName="parentLeftMargin" presStyleLbl="node1" presStyleIdx="4" presStyleCnt="6"/>
      <dgm:spPr/>
    </dgm:pt>
    <dgm:pt modelId="{0981DA4F-4FAD-4723-8D3B-9281447B0152}" type="pres">
      <dgm:prSet presAssocID="{D863B290-8031-4E04-874C-C16E236EB208}" presName="parentText" presStyleLbl="node1" presStyleIdx="5" presStyleCnt="6" custScaleX="124247" custScaleY="185347">
        <dgm:presLayoutVars>
          <dgm:chMax val="0"/>
          <dgm:bulletEnabled val="1"/>
        </dgm:presLayoutVars>
      </dgm:prSet>
      <dgm:spPr/>
    </dgm:pt>
    <dgm:pt modelId="{0DCCF7D5-0421-4A44-9DBB-2A49D4C961F0}" type="pres">
      <dgm:prSet presAssocID="{D863B290-8031-4E04-874C-C16E236EB208}" presName="negativeSpace" presStyleCnt="0"/>
      <dgm:spPr/>
    </dgm:pt>
    <dgm:pt modelId="{6C2E6075-F5BD-4CF7-83DF-EEC753D7679D}" type="pres">
      <dgm:prSet presAssocID="{D863B290-8031-4E04-874C-C16E236EB208}" presName="childText" presStyleLbl="conFgAcc1" presStyleIdx="5" presStyleCnt="6">
        <dgm:presLayoutVars>
          <dgm:bulletEnabled val="1"/>
        </dgm:presLayoutVars>
      </dgm:prSet>
      <dgm:spPr/>
    </dgm:pt>
  </dgm:ptLst>
  <dgm:cxnLst>
    <dgm:cxn modelId="{D54F6020-7E06-4778-A388-8854C6F98BEC}" srcId="{E2491873-5516-4667-9CE6-F494C11D3341}" destId="{3E320F05-FB04-40D7-964B-D923F16AE720}" srcOrd="2" destOrd="0" parTransId="{CA86244A-A77F-45A9-849F-33D0C8583BCA}" sibTransId="{8AA98BD9-7760-4CD5-BEEB-CE392FE1DF23}"/>
    <dgm:cxn modelId="{F045A82C-4F98-4947-8E99-A0560ECFB123}" type="presOf" srcId="{0DAD72F1-50EB-447C-B343-F3F7526A681A}" destId="{6368A7F0-D949-479C-B1EB-41A9A6D2DE78}" srcOrd="1" destOrd="0" presId="urn:microsoft.com/office/officeart/2005/8/layout/list1"/>
    <dgm:cxn modelId="{E138FA39-DF81-4364-97FA-D18D6CFA4287}" type="presOf" srcId="{CA030FD9-994C-414E-A2F0-69D8144B5327}" destId="{707E48B4-54AA-486D-B404-E990EECFB72E}" srcOrd="1" destOrd="0" presId="urn:microsoft.com/office/officeart/2005/8/layout/list1"/>
    <dgm:cxn modelId="{FD0D2F3F-3161-47F7-8FEE-C56802CBA54C}" type="presOf" srcId="{85530175-CB17-43C4-8D00-7455C40D4893}" destId="{881B6BD3-08D8-4B28-ADD7-5C5001AD740D}" srcOrd="1" destOrd="0" presId="urn:microsoft.com/office/officeart/2005/8/layout/list1"/>
    <dgm:cxn modelId="{9CEFEF47-777A-487F-BBD2-CBD179D2E837}" type="presOf" srcId="{0DAD72F1-50EB-447C-B343-F3F7526A681A}" destId="{7D875BD3-2B83-46CC-A204-7B3E223EBDAC}" srcOrd="0" destOrd="0" presId="urn:microsoft.com/office/officeart/2005/8/layout/list1"/>
    <dgm:cxn modelId="{59BB516F-FDA4-4713-B5D6-A73C638EC376}" type="presOf" srcId="{85530175-CB17-43C4-8D00-7455C40D4893}" destId="{B58989F1-0C58-43E6-B954-E9FBB9D0088E}" srcOrd="0" destOrd="0" presId="urn:microsoft.com/office/officeart/2005/8/layout/list1"/>
    <dgm:cxn modelId="{4910B656-9125-42C0-BD37-3A7BCEBF6723}" type="presOf" srcId="{3E320F05-FB04-40D7-964B-D923F16AE720}" destId="{DF0363E1-B03E-41FB-9BC2-5FD6CD6ABA88}" srcOrd="1" destOrd="0" presId="urn:microsoft.com/office/officeart/2005/8/layout/list1"/>
    <dgm:cxn modelId="{C07FCB82-3CA3-4E9F-9494-1FB28633E65F}" srcId="{E2491873-5516-4667-9CE6-F494C11D3341}" destId="{CA030FD9-994C-414E-A2F0-69D8144B5327}" srcOrd="3" destOrd="0" parTransId="{4293F9C1-B251-44D3-96A9-3048B5D263C8}" sibTransId="{898FB428-D04D-490A-98C8-BCA8A22EA053}"/>
    <dgm:cxn modelId="{12460087-FB67-4D09-9706-B5FAD1F9EC44}" type="presOf" srcId="{FFD65BA9-41D1-4F8E-832A-4582DFC06BE5}" destId="{7638DFDD-507D-4E85-B061-9AF57557751F}" srcOrd="1" destOrd="0" presId="urn:microsoft.com/office/officeart/2005/8/layout/list1"/>
    <dgm:cxn modelId="{1E7DA289-00B0-4D08-A3E9-B22D5147030A}" srcId="{E2491873-5516-4667-9CE6-F494C11D3341}" destId="{85530175-CB17-43C4-8D00-7455C40D4893}" srcOrd="1" destOrd="0" parTransId="{59E3FECF-7C96-44E4-A8C5-FEEDBB27C771}" sibTransId="{F2CDA35D-4142-4AEC-AA26-8B86FCBEEBC2}"/>
    <dgm:cxn modelId="{3F31A48D-BE51-4AD4-877C-FDE70EB2325E}" type="presOf" srcId="{CA030FD9-994C-414E-A2F0-69D8144B5327}" destId="{E8341571-0881-45DE-B921-0021BDDA0841}" srcOrd="0" destOrd="0" presId="urn:microsoft.com/office/officeart/2005/8/layout/list1"/>
    <dgm:cxn modelId="{2EE322A2-10E4-4017-B696-8141D464C816}" srcId="{E2491873-5516-4667-9CE6-F494C11D3341}" destId="{D863B290-8031-4E04-874C-C16E236EB208}" srcOrd="5" destOrd="0" parTransId="{21F30635-12AE-4B8F-B56B-C8B80091D338}" sibTransId="{B33E106F-6BBB-4007-B451-6B70CEA70776}"/>
    <dgm:cxn modelId="{F1148BAC-A826-4B39-94D2-81DA8B5D8160}" type="presOf" srcId="{D863B290-8031-4E04-874C-C16E236EB208}" destId="{0981DA4F-4FAD-4723-8D3B-9281447B0152}" srcOrd="1" destOrd="0" presId="urn:microsoft.com/office/officeart/2005/8/layout/list1"/>
    <dgm:cxn modelId="{136BEFAF-D33B-403E-B87D-0F2A96656DE7}" srcId="{E2491873-5516-4667-9CE6-F494C11D3341}" destId="{FFD65BA9-41D1-4F8E-832A-4582DFC06BE5}" srcOrd="4" destOrd="0" parTransId="{57723724-6D1C-4FFD-9A4A-81C2A59221F0}" sibTransId="{00F9E24D-8F94-4286-BBFE-E073B56B39B4}"/>
    <dgm:cxn modelId="{4E22B3B3-E80B-4EDA-A131-245796F8A0AA}" type="presOf" srcId="{E2491873-5516-4667-9CE6-F494C11D3341}" destId="{58FCC273-8B75-4676-9158-CB58152ADAF7}" srcOrd="0" destOrd="0" presId="urn:microsoft.com/office/officeart/2005/8/layout/list1"/>
    <dgm:cxn modelId="{DB5F2BD5-4EAF-4B76-A340-E7841E787301}" type="presOf" srcId="{D863B290-8031-4E04-874C-C16E236EB208}" destId="{2F9681A0-3176-45C9-BA17-826E8857E973}" srcOrd="0" destOrd="0" presId="urn:microsoft.com/office/officeart/2005/8/layout/list1"/>
    <dgm:cxn modelId="{13E238E4-81CB-4B81-93A8-B6FA79EBC5B0}" type="presOf" srcId="{3E320F05-FB04-40D7-964B-D923F16AE720}" destId="{0F903387-B1DE-42E6-B35D-4C1176CC03A7}" srcOrd="0" destOrd="0" presId="urn:microsoft.com/office/officeart/2005/8/layout/list1"/>
    <dgm:cxn modelId="{638FB4E4-9FD6-406E-AFAA-854D326405F8}" type="presOf" srcId="{FFD65BA9-41D1-4F8E-832A-4582DFC06BE5}" destId="{8411B826-2C6D-49B2-A35F-D2B80CB1D2D0}" srcOrd="0" destOrd="0" presId="urn:microsoft.com/office/officeart/2005/8/layout/list1"/>
    <dgm:cxn modelId="{9CD321F8-2135-4BD5-A311-E9F7A80B159F}" srcId="{E2491873-5516-4667-9CE6-F494C11D3341}" destId="{0DAD72F1-50EB-447C-B343-F3F7526A681A}" srcOrd="0" destOrd="0" parTransId="{7EC82943-B467-4119-9BB6-7BD5AC0C52AD}" sibTransId="{5E4A7002-CB4D-443B-8CA7-D18C6028461D}"/>
    <dgm:cxn modelId="{B2632400-7A2E-407E-BA1E-9622B7A59C1E}" type="presParOf" srcId="{58FCC273-8B75-4676-9158-CB58152ADAF7}" destId="{8B5FF654-F7A3-467A-B6F9-7951FA1BAEDE}" srcOrd="0" destOrd="0" presId="urn:microsoft.com/office/officeart/2005/8/layout/list1"/>
    <dgm:cxn modelId="{8ED26373-8F92-4D20-8898-DE152FC8FF7C}" type="presParOf" srcId="{8B5FF654-F7A3-467A-B6F9-7951FA1BAEDE}" destId="{7D875BD3-2B83-46CC-A204-7B3E223EBDAC}" srcOrd="0" destOrd="0" presId="urn:microsoft.com/office/officeart/2005/8/layout/list1"/>
    <dgm:cxn modelId="{5012EFAE-8690-4843-B429-8D0CC0593EA8}" type="presParOf" srcId="{8B5FF654-F7A3-467A-B6F9-7951FA1BAEDE}" destId="{6368A7F0-D949-479C-B1EB-41A9A6D2DE78}" srcOrd="1" destOrd="0" presId="urn:microsoft.com/office/officeart/2005/8/layout/list1"/>
    <dgm:cxn modelId="{1516E481-39E2-4B11-A68F-BF14C8832D05}" type="presParOf" srcId="{58FCC273-8B75-4676-9158-CB58152ADAF7}" destId="{026BBC5B-0E61-4456-AE1F-C4868ADC7400}" srcOrd="1" destOrd="0" presId="urn:microsoft.com/office/officeart/2005/8/layout/list1"/>
    <dgm:cxn modelId="{0B2EDF54-856A-40CB-A952-7F2D22AB11DE}" type="presParOf" srcId="{58FCC273-8B75-4676-9158-CB58152ADAF7}" destId="{141CF08E-5CF1-4B39-A094-682B104D4D3F}" srcOrd="2" destOrd="0" presId="urn:microsoft.com/office/officeart/2005/8/layout/list1"/>
    <dgm:cxn modelId="{982DA795-E5E9-4D05-9816-718CA37170DC}" type="presParOf" srcId="{58FCC273-8B75-4676-9158-CB58152ADAF7}" destId="{456F3224-CB77-47E4-A88D-C65B709A42CB}" srcOrd="3" destOrd="0" presId="urn:microsoft.com/office/officeart/2005/8/layout/list1"/>
    <dgm:cxn modelId="{06D44CA2-C6EB-4C2E-881C-3D014F5098A2}" type="presParOf" srcId="{58FCC273-8B75-4676-9158-CB58152ADAF7}" destId="{9246F059-07D5-488F-AD2C-AEB47660A4C1}" srcOrd="4" destOrd="0" presId="urn:microsoft.com/office/officeart/2005/8/layout/list1"/>
    <dgm:cxn modelId="{0D7447E8-451B-4A3C-B0D2-51C78DC9790E}" type="presParOf" srcId="{9246F059-07D5-488F-AD2C-AEB47660A4C1}" destId="{B58989F1-0C58-43E6-B954-E9FBB9D0088E}" srcOrd="0" destOrd="0" presId="urn:microsoft.com/office/officeart/2005/8/layout/list1"/>
    <dgm:cxn modelId="{A47C6A64-81B0-4C1E-A329-0FF3F01678C3}" type="presParOf" srcId="{9246F059-07D5-488F-AD2C-AEB47660A4C1}" destId="{881B6BD3-08D8-4B28-ADD7-5C5001AD740D}" srcOrd="1" destOrd="0" presId="urn:microsoft.com/office/officeart/2005/8/layout/list1"/>
    <dgm:cxn modelId="{B03B2C01-68B6-45CB-8721-95598D4B8985}" type="presParOf" srcId="{58FCC273-8B75-4676-9158-CB58152ADAF7}" destId="{90EF7B09-36F1-4C8D-83EB-F88777E7DA46}" srcOrd="5" destOrd="0" presId="urn:microsoft.com/office/officeart/2005/8/layout/list1"/>
    <dgm:cxn modelId="{47BEBDB7-2787-4240-BA54-55950E54763C}" type="presParOf" srcId="{58FCC273-8B75-4676-9158-CB58152ADAF7}" destId="{DC24188C-AF31-4AB6-BC4F-2B0F07244062}" srcOrd="6" destOrd="0" presId="urn:microsoft.com/office/officeart/2005/8/layout/list1"/>
    <dgm:cxn modelId="{C86C26ED-70D1-4D4F-98ED-56986CB99B4C}" type="presParOf" srcId="{58FCC273-8B75-4676-9158-CB58152ADAF7}" destId="{09D70049-B2E9-4E73-9394-445DFC9F143B}" srcOrd="7" destOrd="0" presId="urn:microsoft.com/office/officeart/2005/8/layout/list1"/>
    <dgm:cxn modelId="{941F93CB-43D0-45A4-980F-A3388462050B}" type="presParOf" srcId="{58FCC273-8B75-4676-9158-CB58152ADAF7}" destId="{38DBA34F-445E-47E3-A1FB-182FEF295892}" srcOrd="8" destOrd="0" presId="urn:microsoft.com/office/officeart/2005/8/layout/list1"/>
    <dgm:cxn modelId="{8B838C97-0413-48EA-A9B6-F8433DD9DCEE}" type="presParOf" srcId="{38DBA34F-445E-47E3-A1FB-182FEF295892}" destId="{0F903387-B1DE-42E6-B35D-4C1176CC03A7}" srcOrd="0" destOrd="0" presId="urn:microsoft.com/office/officeart/2005/8/layout/list1"/>
    <dgm:cxn modelId="{B8FF63E9-225C-4C63-BC08-0CDA4A5DDC5C}" type="presParOf" srcId="{38DBA34F-445E-47E3-A1FB-182FEF295892}" destId="{DF0363E1-B03E-41FB-9BC2-5FD6CD6ABA88}" srcOrd="1" destOrd="0" presId="urn:microsoft.com/office/officeart/2005/8/layout/list1"/>
    <dgm:cxn modelId="{6D19057F-6EE8-49A3-A209-5B863362CA13}" type="presParOf" srcId="{58FCC273-8B75-4676-9158-CB58152ADAF7}" destId="{67D206BA-BAC5-4268-9697-8A20961EEDEB}" srcOrd="9" destOrd="0" presId="urn:microsoft.com/office/officeart/2005/8/layout/list1"/>
    <dgm:cxn modelId="{EA6AF6BF-AD4D-4D52-9A29-5899F8F667DA}" type="presParOf" srcId="{58FCC273-8B75-4676-9158-CB58152ADAF7}" destId="{CB5694C2-AE14-4C3F-97C6-B359BC79685E}" srcOrd="10" destOrd="0" presId="urn:microsoft.com/office/officeart/2005/8/layout/list1"/>
    <dgm:cxn modelId="{9E5C95CF-CD30-4B9E-BF2D-44D4C3B9D163}" type="presParOf" srcId="{58FCC273-8B75-4676-9158-CB58152ADAF7}" destId="{D0E3E8D8-C566-4276-8FEE-2368CF5B053F}" srcOrd="11" destOrd="0" presId="urn:microsoft.com/office/officeart/2005/8/layout/list1"/>
    <dgm:cxn modelId="{FB332C43-57C3-4B4C-B25D-9EF994A51CA8}" type="presParOf" srcId="{58FCC273-8B75-4676-9158-CB58152ADAF7}" destId="{289175F7-6228-4C39-B99F-E675073C71ED}" srcOrd="12" destOrd="0" presId="urn:microsoft.com/office/officeart/2005/8/layout/list1"/>
    <dgm:cxn modelId="{DB416F86-FCC4-4425-AA14-457144A7389A}" type="presParOf" srcId="{289175F7-6228-4C39-B99F-E675073C71ED}" destId="{E8341571-0881-45DE-B921-0021BDDA0841}" srcOrd="0" destOrd="0" presId="urn:microsoft.com/office/officeart/2005/8/layout/list1"/>
    <dgm:cxn modelId="{293F60D6-14AA-4DDA-BBC3-E6D594604A0B}" type="presParOf" srcId="{289175F7-6228-4C39-B99F-E675073C71ED}" destId="{707E48B4-54AA-486D-B404-E990EECFB72E}" srcOrd="1" destOrd="0" presId="urn:microsoft.com/office/officeart/2005/8/layout/list1"/>
    <dgm:cxn modelId="{F4A9E088-5316-4A7E-ADCD-674BC241F1C0}" type="presParOf" srcId="{58FCC273-8B75-4676-9158-CB58152ADAF7}" destId="{5FD9ADE3-BEBF-48F3-971C-88AE3AD8BCB2}" srcOrd="13" destOrd="0" presId="urn:microsoft.com/office/officeart/2005/8/layout/list1"/>
    <dgm:cxn modelId="{A6C3BDE7-8A3D-4614-9994-CD7B416E953E}" type="presParOf" srcId="{58FCC273-8B75-4676-9158-CB58152ADAF7}" destId="{D5AD135F-0913-42F4-B9F3-2AF11B06EC00}" srcOrd="14" destOrd="0" presId="urn:microsoft.com/office/officeart/2005/8/layout/list1"/>
    <dgm:cxn modelId="{36C9A518-0843-442E-B813-9F3A9C143C88}" type="presParOf" srcId="{58FCC273-8B75-4676-9158-CB58152ADAF7}" destId="{AEC5244D-7E4B-456E-AF61-BFC844065339}" srcOrd="15" destOrd="0" presId="urn:microsoft.com/office/officeart/2005/8/layout/list1"/>
    <dgm:cxn modelId="{668586D3-C05A-400D-9E62-385A5DAB7814}" type="presParOf" srcId="{58FCC273-8B75-4676-9158-CB58152ADAF7}" destId="{9A9CE070-1397-4E39-9A4A-8A498F27EEFE}" srcOrd="16" destOrd="0" presId="urn:microsoft.com/office/officeart/2005/8/layout/list1"/>
    <dgm:cxn modelId="{2F1954BF-7164-4040-A30F-7F902C90D1F2}" type="presParOf" srcId="{9A9CE070-1397-4E39-9A4A-8A498F27EEFE}" destId="{8411B826-2C6D-49B2-A35F-D2B80CB1D2D0}" srcOrd="0" destOrd="0" presId="urn:microsoft.com/office/officeart/2005/8/layout/list1"/>
    <dgm:cxn modelId="{FFFA71D0-05CB-4687-BFBA-14C67A40DB84}" type="presParOf" srcId="{9A9CE070-1397-4E39-9A4A-8A498F27EEFE}" destId="{7638DFDD-507D-4E85-B061-9AF57557751F}" srcOrd="1" destOrd="0" presId="urn:microsoft.com/office/officeart/2005/8/layout/list1"/>
    <dgm:cxn modelId="{FFA2DBBD-8D9A-4060-8D07-BFB1AC8C5894}" type="presParOf" srcId="{58FCC273-8B75-4676-9158-CB58152ADAF7}" destId="{27C1F56F-E54B-473D-AC1F-E9EB09F32282}" srcOrd="17" destOrd="0" presId="urn:microsoft.com/office/officeart/2005/8/layout/list1"/>
    <dgm:cxn modelId="{35B93815-09A4-4D94-A428-96147E01A504}" type="presParOf" srcId="{58FCC273-8B75-4676-9158-CB58152ADAF7}" destId="{E3D8E0D1-2DAB-442F-A433-D0016E91028E}" srcOrd="18" destOrd="0" presId="urn:microsoft.com/office/officeart/2005/8/layout/list1"/>
    <dgm:cxn modelId="{7C88BDBA-2E21-43A5-A9E3-35E9598203AB}" type="presParOf" srcId="{58FCC273-8B75-4676-9158-CB58152ADAF7}" destId="{D404E55D-F02B-4897-B515-4AB12D938B7D}" srcOrd="19" destOrd="0" presId="urn:microsoft.com/office/officeart/2005/8/layout/list1"/>
    <dgm:cxn modelId="{45A13289-34CA-408F-A6A1-CEB0870A8870}" type="presParOf" srcId="{58FCC273-8B75-4676-9158-CB58152ADAF7}" destId="{8234BAF6-6FDF-4780-9C88-79294CAF1E5B}" srcOrd="20" destOrd="0" presId="urn:microsoft.com/office/officeart/2005/8/layout/list1"/>
    <dgm:cxn modelId="{49414C44-0DF4-44A2-94C9-F5D6154F7008}" type="presParOf" srcId="{8234BAF6-6FDF-4780-9C88-79294CAF1E5B}" destId="{2F9681A0-3176-45C9-BA17-826E8857E973}" srcOrd="0" destOrd="0" presId="urn:microsoft.com/office/officeart/2005/8/layout/list1"/>
    <dgm:cxn modelId="{AF33291D-53B5-479F-B146-A45FFC0DA4F3}" type="presParOf" srcId="{8234BAF6-6FDF-4780-9C88-79294CAF1E5B}" destId="{0981DA4F-4FAD-4723-8D3B-9281447B0152}" srcOrd="1" destOrd="0" presId="urn:microsoft.com/office/officeart/2005/8/layout/list1"/>
    <dgm:cxn modelId="{EEE4F7B5-7ED0-4D39-AC13-0875D8EA4D4B}" type="presParOf" srcId="{58FCC273-8B75-4676-9158-CB58152ADAF7}" destId="{0DCCF7D5-0421-4A44-9DBB-2A49D4C961F0}" srcOrd="21" destOrd="0" presId="urn:microsoft.com/office/officeart/2005/8/layout/list1"/>
    <dgm:cxn modelId="{C6921D89-1A6D-4F9A-8573-B0FD7319B2E2}" type="presParOf" srcId="{58FCC273-8B75-4676-9158-CB58152ADAF7}" destId="{6C2E6075-F5BD-4CF7-83DF-EEC753D7679D}"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940C37-2262-482D-B6E2-0331A707AAAA}" type="doc">
      <dgm:prSet loTypeId="urn:microsoft.com/office/officeart/2005/8/layout/hList7" loCatId="list" qsTypeId="urn:microsoft.com/office/officeart/2005/8/quickstyle/simple1" qsCatId="simple" csTypeId="urn:microsoft.com/office/officeart/2005/8/colors/accent1_2" csCatId="accent1" phldr="1"/>
      <dgm:spPr/>
    </dgm:pt>
    <dgm:pt modelId="{312A4FB5-8A6B-4B0B-958B-D1D61B0DCC0A}">
      <dgm:prSet phldrT="[Text]" custT="1"/>
      <dgm:spPr/>
      <dgm:t>
        <a:bodyPr/>
        <a:lstStyle/>
        <a:p>
          <a:pPr algn="ctr" defTabSz="533400">
            <a:lnSpc>
              <a:spcPct val="90000"/>
            </a:lnSpc>
            <a:spcBef>
              <a:spcPct val="0"/>
            </a:spcBef>
            <a:spcAft>
              <a:spcPct val="35000"/>
            </a:spcAft>
          </a:pPr>
          <a:r>
            <a:rPr lang="el-GR" sz="1200" dirty="0"/>
            <a:t>ΓΑΛΛΙΑ</a:t>
          </a:r>
        </a:p>
        <a:p>
          <a:r>
            <a:rPr lang="el-GR" sz="1100" dirty="0"/>
            <a:t>Η </a:t>
          </a:r>
          <a:r>
            <a:rPr lang="el-GR" sz="1100" dirty="0" err="1"/>
            <a:t>αυτοθεραπεία</a:t>
          </a:r>
          <a:r>
            <a:rPr lang="el-GR" sz="1100" dirty="0"/>
            <a:t> το 15,4%  της αγοράς φαρμάκου. </a:t>
          </a:r>
          <a:endParaRPr lang="en-US" sz="1100" dirty="0"/>
        </a:p>
        <a:p>
          <a:r>
            <a:rPr lang="el-GR" sz="1100" b="1" dirty="0"/>
            <a:t>Μελέτη </a:t>
          </a:r>
          <a:r>
            <a:rPr lang="el-GR" sz="1100" b="1" dirty="0" err="1"/>
            <a:t>Afipa</a:t>
          </a:r>
          <a:r>
            <a:rPr lang="el-GR" sz="1100" b="1" dirty="0"/>
            <a:t> -</a:t>
          </a:r>
          <a:r>
            <a:rPr lang="el-GR" sz="1100" b="1" dirty="0" err="1"/>
            <a:t>Ipsos</a:t>
          </a:r>
          <a:r>
            <a:rPr lang="el-GR" sz="1100" b="1" dirty="0"/>
            <a:t> </a:t>
          </a:r>
          <a:r>
            <a:rPr lang="el-GR" sz="1100" b="1" dirty="0" err="1"/>
            <a:t>Survey</a:t>
          </a:r>
          <a:r>
            <a:rPr lang="el-GR" sz="1100" b="1" dirty="0"/>
            <a:t> </a:t>
          </a:r>
          <a:r>
            <a:rPr lang="el-GR" sz="1100" b="1" dirty="0" err="1"/>
            <a:t>Institute</a:t>
          </a:r>
          <a:r>
            <a:rPr lang="el-GR" sz="1100" b="1" dirty="0"/>
            <a:t> (2015): </a:t>
          </a:r>
          <a:r>
            <a:rPr lang="el-GR" sz="1100" dirty="0"/>
            <a:t>Εξοικονόμηση €1,5 </a:t>
          </a:r>
          <a:r>
            <a:rPr lang="el-GR" sz="1100" dirty="0" err="1"/>
            <a:t>δισεκ</a:t>
          </a:r>
          <a:r>
            <a:rPr lang="el-GR" sz="1100" dirty="0"/>
            <a:t>. μέσα σε ένα χρόνο από ενδεχόμενη αναθεώρηση για 201 σκευάσματα (66 με  χαρακτηριστικά </a:t>
          </a:r>
          <a:r>
            <a:rPr lang="el-GR" sz="1100" dirty="0" err="1"/>
            <a:t>αυτοθεραπείας</a:t>
          </a:r>
          <a:r>
            <a:rPr lang="el-GR" sz="1100" dirty="0"/>
            <a:t>) </a:t>
          </a:r>
          <a:endParaRPr lang="en-US" sz="1100" dirty="0"/>
        </a:p>
        <a:p>
          <a:r>
            <a:rPr lang="el-GR" sz="1100" dirty="0"/>
            <a:t>(€987 εκατ. από  </a:t>
          </a:r>
          <a:r>
            <a:rPr lang="el-GR" sz="1100" dirty="0" err="1"/>
            <a:t>αποζημιούμενα</a:t>
          </a:r>
          <a:r>
            <a:rPr lang="el-GR" sz="1100" dirty="0"/>
            <a:t> φάρμακα και €552 εκατ. από  ιατρικές επισκέψεις).</a:t>
          </a:r>
          <a:endParaRPr lang="en-US" sz="1100" dirty="0"/>
        </a:p>
        <a:p>
          <a:pPr algn="l" defTabSz="533400">
            <a:lnSpc>
              <a:spcPct val="90000"/>
            </a:lnSpc>
            <a:spcBef>
              <a:spcPct val="0"/>
            </a:spcBef>
            <a:spcAft>
              <a:spcPct val="35000"/>
            </a:spcAft>
          </a:pPr>
          <a:endParaRPr lang="en-US" sz="1200" dirty="0"/>
        </a:p>
      </dgm:t>
    </dgm:pt>
    <dgm:pt modelId="{D6A7690B-3385-4A28-8011-1B2B46383B68}" type="parTrans" cxnId="{B7E56CAB-BC66-4AB1-9678-994D606489C8}">
      <dgm:prSet/>
      <dgm:spPr/>
      <dgm:t>
        <a:bodyPr/>
        <a:lstStyle/>
        <a:p>
          <a:endParaRPr lang="en-US"/>
        </a:p>
      </dgm:t>
    </dgm:pt>
    <dgm:pt modelId="{B2DE47FD-AF38-4589-BDFC-E0F07F6A15EE}" type="sibTrans" cxnId="{B7E56CAB-BC66-4AB1-9678-994D606489C8}">
      <dgm:prSet/>
      <dgm:spPr/>
      <dgm:t>
        <a:bodyPr/>
        <a:lstStyle/>
        <a:p>
          <a:endParaRPr lang="en-US"/>
        </a:p>
      </dgm:t>
    </dgm:pt>
    <dgm:pt modelId="{64DD1132-A0F1-4EC4-BC29-F170C37BD4F4}">
      <dgm:prSet phldrT="[Text]" custT="1"/>
      <dgm:spPr/>
      <dgm:t>
        <a:bodyPr/>
        <a:lstStyle/>
        <a:p>
          <a:pPr algn="ctr"/>
          <a:r>
            <a:rPr lang="el-GR" sz="1200" dirty="0"/>
            <a:t>Η.Β. </a:t>
          </a:r>
        </a:p>
        <a:p>
          <a:pPr algn="l"/>
          <a:r>
            <a:rPr lang="el-GR" sz="1100" b="1" dirty="0"/>
            <a:t>Εξοικονόμηση £2,3 </a:t>
          </a:r>
          <a:r>
            <a:rPr lang="el-GR" sz="1100" b="1" dirty="0" err="1"/>
            <a:t>δισεκ</a:t>
          </a:r>
          <a:r>
            <a:rPr lang="el-GR" sz="1100" b="1" dirty="0"/>
            <a:t>.</a:t>
          </a:r>
          <a:r>
            <a:rPr lang="el-GR" sz="1100" dirty="0"/>
            <a:t> από τη χρήση </a:t>
          </a:r>
          <a:r>
            <a:rPr lang="el-GR" sz="1100" dirty="0" err="1"/>
            <a:t>αυτοθεραπείας</a:t>
          </a:r>
          <a:r>
            <a:rPr lang="el-GR" sz="1100" dirty="0"/>
            <a:t>. </a:t>
          </a:r>
        </a:p>
        <a:p>
          <a:pPr algn="l"/>
          <a:r>
            <a:rPr lang="el-GR" sz="1100" b="1" dirty="0"/>
            <a:t>Μελέτη PAGB</a:t>
          </a:r>
          <a:r>
            <a:rPr lang="en-US" sz="1100" b="1" dirty="0"/>
            <a:t> -Proprietary Association of Great Britain</a:t>
          </a:r>
          <a:r>
            <a:rPr lang="el-GR" sz="1100" b="1" dirty="0"/>
            <a:t> (2016) </a:t>
          </a:r>
          <a:r>
            <a:rPr lang="en-US" sz="1100" dirty="0"/>
            <a:t>: </a:t>
          </a:r>
          <a:r>
            <a:rPr lang="el-GR" sz="1100" dirty="0"/>
            <a:t>92% των</a:t>
          </a:r>
          <a:r>
            <a:rPr lang="en-US" sz="1100" dirty="0"/>
            <a:t> </a:t>
          </a:r>
          <a:r>
            <a:rPr lang="el-GR" sz="1100" dirty="0"/>
            <a:t>πολιτών γνωρίζει την σημασία να αποφασίζει και να ενεργεί για την υγεία του.</a:t>
          </a:r>
          <a:r>
            <a:rPr lang="en-US" sz="1100" dirty="0"/>
            <a:t> </a:t>
          </a:r>
          <a:r>
            <a:rPr lang="el-GR" sz="1100" dirty="0"/>
            <a:t>69% πιστεύουν ότι είναι αμεσότερη και γρηγορότερη διαδικασία από το να κλείσουν ραντεβού για επίσκεψη στον ιατρό.</a:t>
          </a:r>
          <a:endParaRPr lang="en-US" sz="1100" dirty="0"/>
        </a:p>
      </dgm:t>
    </dgm:pt>
    <dgm:pt modelId="{97294137-F307-4DBC-820D-914CBDDEA8E6}" type="parTrans" cxnId="{B0AA2C1B-79D5-48AD-804E-60A004D7382E}">
      <dgm:prSet/>
      <dgm:spPr/>
      <dgm:t>
        <a:bodyPr/>
        <a:lstStyle/>
        <a:p>
          <a:endParaRPr lang="en-US"/>
        </a:p>
      </dgm:t>
    </dgm:pt>
    <dgm:pt modelId="{AD93E6AC-51E9-4F0E-8C75-A07FD5EE08D2}" type="sibTrans" cxnId="{B0AA2C1B-79D5-48AD-804E-60A004D7382E}">
      <dgm:prSet/>
      <dgm:spPr/>
      <dgm:t>
        <a:bodyPr/>
        <a:lstStyle/>
        <a:p>
          <a:endParaRPr lang="en-US"/>
        </a:p>
      </dgm:t>
    </dgm:pt>
    <dgm:pt modelId="{3E9AC1CD-2DF7-41B2-A852-403EFC9E8A3F}">
      <dgm:prSet phldrT="[Text]" custT="1"/>
      <dgm:spPr/>
      <dgm:t>
        <a:bodyPr/>
        <a:lstStyle/>
        <a:p>
          <a:pPr algn="ctr"/>
          <a:r>
            <a:rPr lang="el-GR" sz="1200" dirty="0"/>
            <a:t>ΓΕΡΜΑΝΙΑ</a:t>
          </a:r>
        </a:p>
        <a:p>
          <a:pPr algn="l"/>
          <a:r>
            <a:rPr lang="el-GR" sz="1100" dirty="0"/>
            <a:t>Καθημερινά 4 εκατ. πολίτες επισκέπτονται ένα φαρμακείο με το 70% των πολιτών να επιλέγει συνήθως το φαρμακείο της περιοχής του.</a:t>
          </a:r>
        </a:p>
        <a:p>
          <a:pPr algn="l"/>
          <a:r>
            <a:rPr lang="el-GR" sz="1100" dirty="0"/>
            <a:t> Τα ΜΗ.ΣΥ.ΦΑ. το 21,2% της αγοράς φαρμάκων (1.783 από τα συνολικά 8.409 σκευάσματα).</a:t>
          </a:r>
          <a:endParaRPr lang="en-US" sz="1100" dirty="0"/>
        </a:p>
      </dgm:t>
    </dgm:pt>
    <dgm:pt modelId="{0D0125D8-54B6-4045-9009-80DAE976CF2A}" type="parTrans" cxnId="{CD0FF511-F1DE-48DB-9597-3ACB46CCC013}">
      <dgm:prSet/>
      <dgm:spPr/>
      <dgm:t>
        <a:bodyPr/>
        <a:lstStyle/>
        <a:p>
          <a:endParaRPr lang="en-US"/>
        </a:p>
      </dgm:t>
    </dgm:pt>
    <dgm:pt modelId="{6FB79978-8DB1-452D-BA59-29A2963253C5}" type="sibTrans" cxnId="{CD0FF511-F1DE-48DB-9597-3ACB46CCC013}">
      <dgm:prSet/>
      <dgm:spPr/>
      <dgm:t>
        <a:bodyPr/>
        <a:lstStyle/>
        <a:p>
          <a:endParaRPr lang="en-US"/>
        </a:p>
      </dgm:t>
    </dgm:pt>
    <dgm:pt modelId="{6A966B45-D849-415E-98FC-6CB338DC965D}">
      <dgm:prSet custT="1"/>
      <dgm:spPr/>
      <dgm:t>
        <a:bodyPr/>
        <a:lstStyle/>
        <a:p>
          <a:pPr algn="ctr"/>
          <a:r>
            <a:rPr lang="el-GR" sz="1200" dirty="0"/>
            <a:t>ΟΛΛΑΝΔ</a:t>
          </a:r>
          <a:r>
            <a:rPr lang="en-US" sz="1200" dirty="0"/>
            <a:t>IA</a:t>
          </a:r>
        </a:p>
        <a:p>
          <a:pPr algn="l"/>
          <a:r>
            <a:rPr lang="el-GR" sz="1100" b="1" dirty="0"/>
            <a:t>Εξοικονόμηση €111 εκατ. </a:t>
          </a:r>
          <a:r>
            <a:rPr lang="el-GR" sz="1100" dirty="0"/>
            <a:t>του συστήματος υγείας από χρήση αυτοθεραπείας και  μείωση  ιατρικών ραντεβού.</a:t>
          </a:r>
        </a:p>
        <a:p>
          <a:pPr algn="l"/>
          <a:r>
            <a:rPr lang="el-GR" sz="1100" dirty="0"/>
            <a:t>Η διάθεση των ΜΗ.ΣΥ.ΦΑ. από  </a:t>
          </a:r>
          <a:r>
            <a:rPr lang="el-GR" sz="1100" dirty="0" err="1"/>
            <a:t>drugstores</a:t>
          </a:r>
          <a:r>
            <a:rPr lang="el-GR" sz="1100" dirty="0"/>
            <a:t> (75,3%) από  φαρμακεία (12,7%) και από  σούπερ-μάρκετ (11,9%).</a:t>
          </a:r>
        </a:p>
      </dgm:t>
    </dgm:pt>
    <dgm:pt modelId="{516B9F3D-1B11-4C12-A907-E1BDB64D0AEB}" type="parTrans" cxnId="{F7270A71-84B3-4A1B-AE14-16F9B1BCF99D}">
      <dgm:prSet/>
      <dgm:spPr/>
      <dgm:t>
        <a:bodyPr/>
        <a:lstStyle/>
        <a:p>
          <a:endParaRPr lang="en-US"/>
        </a:p>
      </dgm:t>
    </dgm:pt>
    <dgm:pt modelId="{2A72C2C1-CFB2-459E-9FC7-36B0DE4235FF}" type="sibTrans" cxnId="{F7270A71-84B3-4A1B-AE14-16F9B1BCF99D}">
      <dgm:prSet/>
      <dgm:spPr/>
      <dgm:t>
        <a:bodyPr/>
        <a:lstStyle/>
        <a:p>
          <a:endParaRPr lang="en-US"/>
        </a:p>
      </dgm:t>
    </dgm:pt>
    <dgm:pt modelId="{330E4146-EA83-4C27-BAA6-B9C99BE75CF1}">
      <dgm:prSet custT="1"/>
      <dgm:spPr/>
      <dgm:t>
        <a:bodyPr/>
        <a:lstStyle/>
        <a:p>
          <a:pPr algn="ctr"/>
          <a:r>
            <a:rPr lang="el-GR" sz="1200" dirty="0"/>
            <a:t>ΦΙΝΛΑΝΔΙΑ</a:t>
          </a:r>
        </a:p>
        <a:p>
          <a:pPr algn="l"/>
          <a:r>
            <a:rPr lang="el-GR" sz="1100" dirty="0"/>
            <a:t>Πώληση ΜΗ.ΣΥ.ΦΑ από τα φαρμακεία.</a:t>
          </a:r>
        </a:p>
        <a:p>
          <a:pPr algn="l"/>
          <a:r>
            <a:rPr lang="el-GR" sz="1100" dirty="0"/>
            <a:t>Μελέτη  </a:t>
          </a:r>
          <a:r>
            <a:rPr lang="el-GR" sz="1100" dirty="0" err="1"/>
            <a:t>Fimea</a:t>
          </a:r>
          <a:r>
            <a:rPr lang="en-US" sz="1100" dirty="0"/>
            <a:t>-</a:t>
          </a:r>
          <a:r>
            <a:rPr lang="el-GR" sz="1100" dirty="0" err="1"/>
            <a:t>Finnish</a:t>
          </a:r>
          <a:r>
            <a:rPr lang="el-GR" sz="1100" dirty="0"/>
            <a:t> </a:t>
          </a:r>
          <a:r>
            <a:rPr lang="el-GR" sz="1100" dirty="0" err="1"/>
            <a:t>Medicines</a:t>
          </a:r>
          <a:r>
            <a:rPr lang="el-GR" sz="1100" dirty="0"/>
            <a:t> Agency</a:t>
          </a:r>
          <a:r>
            <a:rPr lang="en-US" sz="1100" dirty="0"/>
            <a:t> (</a:t>
          </a:r>
          <a:r>
            <a:rPr lang="el-GR" sz="1100" dirty="0"/>
            <a:t>2013</a:t>
          </a:r>
          <a:r>
            <a:rPr lang="en-US" sz="1100" dirty="0"/>
            <a:t>)</a:t>
          </a:r>
          <a:r>
            <a:rPr lang="el-GR" sz="1100" dirty="0"/>
            <a:t> Από τα 2.210 άτομα, οι μισοί δήλωσαν ότι χρησιμοποίησαν ΜΗ.ΣΥ.ΦΑ την προηγούμενη εβδομάδα και 1 στους 10 χρησιμοποιεί ΜΗ.ΣΥ.ΦΑ. καθημερινά.</a:t>
          </a:r>
        </a:p>
      </dgm:t>
    </dgm:pt>
    <dgm:pt modelId="{2A3282E0-3618-4EDB-8210-8EA4BBF1BDAE}" type="parTrans" cxnId="{B56D8B5D-4A0B-4975-B8A4-F5662FCE98B9}">
      <dgm:prSet/>
      <dgm:spPr/>
      <dgm:t>
        <a:bodyPr/>
        <a:lstStyle/>
        <a:p>
          <a:endParaRPr lang="en-US"/>
        </a:p>
      </dgm:t>
    </dgm:pt>
    <dgm:pt modelId="{CA252A36-F175-4A04-A0E2-BADCC30EEFBE}" type="sibTrans" cxnId="{B56D8B5D-4A0B-4975-B8A4-F5662FCE98B9}">
      <dgm:prSet/>
      <dgm:spPr/>
      <dgm:t>
        <a:bodyPr/>
        <a:lstStyle/>
        <a:p>
          <a:endParaRPr lang="en-US"/>
        </a:p>
      </dgm:t>
    </dgm:pt>
    <dgm:pt modelId="{C8574FC2-E258-4009-A2F0-0BF2D55D9F46}" type="pres">
      <dgm:prSet presAssocID="{92940C37-2262-482D-B6E2-0331A707AAAA}" presName="Name0" presStyleCnt="0">
        <dgm:presLayoutVars>
          <dgm:dir/>
          <dgm:resizeHandles val="exact"/>
        </dgm:presLayoutVars>
      </dgm:prSet>
      <dgm:spPr/>
    </dgm:pt>
    <dgm:pt modelId="{6DF622F7-78A9-4D8D-98EC-40365BBE71A6}" type="pres">
      <dgm:prSet presAssocID="{92940C37-2262-482D-B6E2-0331A707AAAA}" presName="fgShape" presStyleLbl="fgShp" presStyleIdx="0" presStyleCnt="1" custFlipVert="0" custFlipHor="1" custScaleX="572" custScaleY="6666" custLinFactNeighborX="-393" custLinFactNeighborY="77778"/>
      <dgm:spPr/>
    </dgm:pt>
    <dgm:pt modelId="{2D748418-A815-4914-83CF-BDC8A606FD19}" type="pres">
      <dgm:prSet presAssocID="{92940C37-2262-482D-B6E2-0331A707AAAA}" presName="linComp" presStyleCnt="0"/>
      <dgm:spPr/>
    </dgm:pt>
    <dgm:pt modelId="{9FCBCC93-2D51-47F4-ACC5-85772F367B49}" type="pres">
      <dgm:prSet presAssocID="{312A4FB5-8A6B-4B0B-958B-D1D61B0DCC0A}" presName="compNode" presStyleCnt="0"/>
      <dgm:spPr/>
    </dgm:pt>
    <dgm:pt modelId="{47F9AAB6-4474-4696-86D7-A1726AA4C74C}" type="pres">
      <dgm:prSet presAssocID="{312A4FB5-8A6B-4B0B-958B-D1D61B0DCC0A}" presName="bkgdShape" presStyleLbl="node1" presStyleIdx="0" presStyleCnt="5"/>
      <dgm:spPr/>
    </dgm:pt>
    <dgm:pt modelId="{34D579A4-A460-4D70-BA76-BBB951A4BF8F}" type="pres">
      <dgm:prSet presAssocID="{312A4FB5-8A6B-4B0B-958B-D1D61B0DCC0A}" presName="nodeTx" presStyleLbl="node1" presStyleIdx="0" presStyleCnt="5">
        <dgm:presLayoutVars>
          <dgm:bulletEnabled val="1"/>
        </dgm:presLayoutVars>
      </dgm:prSet>
      <dgm:spPr/>
    </dgm:pt>
    <dgm:pt modelId="{CC84C1E1-4486-4936-B27F-64E6CCC8D876}" type="pres">
      <dgm:prSet presAssocID="{312A4FB5-8A6B-4B0B-958B-D1D61B0DCC0A}" presName="invisiNode" presStyleLbl="node1" presStyleIdx="0" presStyleCnt="5"/>
      <dgm:spPr/>
    </dgm:pt>
    <dgm:pt modelId="{CDB72A58-51A6-4117-B308-220A505DE638}" type="pres">
      <dgm:prSet presAssocID="{312A4FB5-8A6B-4B0B-958B-D1D61B0DCC0A}" presName="imagNode" presStyleLbl="fgImgPlace1" presStyleIdx="0" presStyleCnt="5" custScaleX="104836" custScaleY="75976" custLinFactNeighborX="-3191" custLinFactNeighborY="-28786"/>
      <dgm:spPr>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dgm:spPr>
    </dgm:pt>
    <dgm:pt modelId="{4960EFDE-11E9-40F3-AA7E-70CF69B81E6F}" type="pres">
      <dgm:prSet presAssocID="{B2DE47FD-AF38-4589-BDFC-E0F07F6A15EE}" presName="sibTrans" presStyleLbl="sibTrans2D1" presStyleIdx="0" presStyleCnt="0"/>
      <dgm:spPr/>
    </dgm:pt>
    <dgm:pt modelId="{1F65E21D-0834-4BE9-B8FB-16F391EDF8D9}" type="pres">
      <dgm:prSet presAssocID="{64DD1132-A0F1-4EC4-BC29-F170C37BD4F4}" presName="compNode" presStyleCnt="0"/>
      <dgm:spPr/>
    </dgm:pt>
    <dgm:pt modelId="{44195112-9EE3-453E-904C-48667FB72DF2}" type="pres">
      <dgm:prSet presAssocID="{64DD1132-A0F1-4EC4-BC29-F170C37BD4F4}" presName="bkgdShape" presStyleLbl="node1" presStyleIdx="1" presStyleCnt="5"/>
      <dgm:spPr/>
    </dgm:pt>
    <dgm:pt modelId="{AD9DAA8F-4388-474F-A61C-F7878E2DFDD3}" type="pres">
      <dgm:prSet presAssocID="{64DD1132-A0F1-4EC4-BC29-F170C37BD4F4}" presName="nodeTx" presStyleLbl="node1" presStyleIdx="1" presStyleCnt="5">
        <dgm:presLayoutVars>
          <dgm:bulletEnabled val="1"/>
        </dgm:presLayoutVars>
      </dgm:prSet>
      <dgm:spPr/>
    </dgm:pt>
    <dgm:pt modelId="{8EFB0B3E-22FC-4CEE-A4B6-6045B225F0A9}" type="pres">
      <dgm:prSet presAssocID="{64DD1132-A0F1-4EC4-BC29-F170C37BD4F4}" presName="invisiNode" presStyleLbl="node1" presStyleIdx="1" presStyleCnt="5"/>
      <dgm:spPr/>
    </dgm:pt>
    <dgm:pt modelId="{093B8F2C-0134-44D1-A3B6-FD7A1C8B0A15}" type="pres">
      <dgm:prSet presAssocID="{64DD1132-A0F1-4EC4-BC29-F170C37BD4F4}" presName="imagNode" presStyleLbl="fgImgPlace1" presStyleIdx="1" presStyleCnt="5" custScaleX="104838" custScaleY="75976" custLinFactNeighborX="-1037" custLinFactNeighborY="-33076"/>
      <dgm:spPr>
        <a:blipFill>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dgm:spPr>
    </dgm:pt>
    <dgm:pt modelId="{9E09A75F-A2AE-4943-9955-1A36B3AC11BD}" type="pres">
      <dgm:prSet presAssocID="{AD93E6AC-51E9-4F0E-8C75-A07FD5EE08D2}" presName="sibTrans" presStyleLbl="sibTrans2D1" presStyleIdx="0" presStyleCnt="0"/>
      <dgm:spPr/>
    </dgm:pt>
    <dgm:pt modelId="{D0CEDC8B-37D3-4D16-AFDC-52FC7F900E8F}" type="pres">
      <dgm:prSet presAssocID="{3E9AC1CD-2DF7-41B2-A852-403EFC9E8A3F}" presName="compNode" presStyleCnt="0"/>
      <dgm:spPr/>
    </dgm:pt>
    <dgm:pt modelId="{F82A1713-508D-436D-A733-5A77C0B5F43C}" type="pres">
      <dgm:prSet presAssocID="{3E9AC1CD-2DF7-41B2-A852-403EFC9E8A3F}" presName="bkgdShape" presStyleLbl="node1" presStyleIdx="2" presStyleCnt="5"/>
      <dgm:spPr/>
    </dgm:pt>
    <dgm:pt modelId="{046CADBF-540D-4655-B7C3-FDC79BC7039A}" type="pres">
      <dgm:prSet presAssocID="{3E9AC1CD-2DF7-41B2-A852-403EFC9E8A3F}" presName="nodeTx" presStyleLbl="node1" presStyleIdx="2" presStyleCnt="5">
        <dgm:presLayoutVars>
          <dgm:bulletEnabled val="1"/>
        </dgm:presLayoutVars>
      </dgm:prSet>
      <dgm:spPr/>
    </dgm:pt>
    <dgm:pt modelId="{85B19C7C-4984-4F3A-919A-1A2751718B5D}" type="pres">
      <dgm:prSet presAssocID="{3E9AC1CD-2DF7-41B2-A852-403EFC9E8A3F}" presName="invisiNode" presStyleLbl="node1" presStyleIdx="2" presStyleCnt="5"/>
      <dgm:spPr/>
    </dgm:pt>
    <dgm:pt modelId="{AC1E9C84-A174-4F14-BDD6-387C9A62D43F}" type="pres">
      <dgm:prSet presAssocID="{3E9AC1CD-2DF7-41B2-A852-403EFC9E8A3F}" presName="imagNode" presStyleLbl="fgImgPlace1" presStyleIdx="2" presStyleCnt="5" custScaleX="104838" custScaleY="69884" custLinFactNeighborX="1118" custLinFactNeighborY="-28786"/>
      <dgm:spPr>
        <a:blipFill>
          <a:blip xmlns:r="http://schemas.openxmlformats.org/officeDocument/2006/relationships" r:embed="rId3">
            <a:extLst>
              <a:ext uri="{28A0092B-C50C-407E-A947-70E740481C1C}">
                <a14:useLocalDpi xmlns:a14="http://schemas.microsoft.com/office/drawing/2010/main" val="0"/>
              </a:ext>
            </a:extLst>
          </a:blip>
          <a:srcRect/>
          <a:stretch>
            <a:fillRect t="-16000" b="-16000"/>
          </a:stretch>
        </a:blipFill>
      </dgm:spPr>
    </dgm:pt>
    <dgm:pt modelId="{7B30ED90-EF4A-4B3E-BC13-BF77668C981B}" type="pres">
      <dgm:prSet presAssocID="{6FB79978-8DB1-452D-BA59-29A2963253C5}" presName="sibTrans" presStyleLbl="sibTrans2D1" presStyleIdx="0" presStyleCnt="0"/>
      <dgm:spPr/>
    </dgm:pt>
    <dgm:pt modelId="{A69ADCD4-A565-460E-8E06-AAF332BE32D8}" type="pres">
      <dgm:prSet presAssocID="{6A966B45-D849-415E-98FC-6CB338DC965D}" presName="compNode" presStyleCnt="0"/>
      <dgm:spPr/>
    </dgm:pt>
    <dgm:pt modelId="{F3DD5603-6AFF-4A0A-802D-E7786B72A6CE}" type="pres">
      <dgm:prSet presAssocID="{6A966B45-D849-415E-98FC-6CB338DC965D}" presName="bkgdShape" presStyleLbl="node1" presStyleIdx="3" presStyleCnt="5"/>
      <dgm:spPr/>
    </dgm:pt>
    <dgm:pt modelId="{88EA6F30-388E-40AE-9284-00C8F8E1AA24}" type="pres">
      <dgm:prSet presAssocID="{6A966B45-D849-415E-98FC-6CB338DC965D}" presName="nodeTx" presStyleLbl="node1" presStyleIdx="3" presStyleCnt="5">
        <dgm:presLayoutVars>
          <dgm:bulletEnabled val="1"/>
        </dgm:presLayoutVars>
      </dgm:prSet>
      <dgm:spPr/>
    </dgm:pt>
    <dgm:pt modelId="{5BE4F95F-ECEE-45E4-BF57-4928C368ABCD}" type="pres">
      <dgm:prSet presAssocID="{6A966B45-D849-415E-98FC-6CB338DC965D}" presName="invisiNode" presStyleLbl="node1" presStyleIdx="3" presStyleCnt="5"/>
      <dgm:spPr/>
    </dgm:pt>
    <dgm:pt modelId="{3E6CAD69-9D7F-482E-971B-2D00A5D92795}" type="pres">
      <dgm:prSet presAssocID="{6A966B45-D849-415E-98FC-6CB338DC965D}" presName="imagNode" presStyleLbl="fgImgPlace1" presStyleIdx="3" presStyleCnt="5" custScaleX="104837" custScaleY="69884" custLinFactNeighborX="-1382" custLinFactNeighborY="-28786"/>
      <dgm:spPr>
        <a:blipFill>
          <a:blip xmlns:r="http://schemas.openxmlformats.org/officeDocument/2006/relationships" r:embed="rId4">
            <a:extLst>
              <a:ext uri="{28A0092B-C50C-407E-A947-70E740481C1C}">
                <a14:useLocalDpi xmlns:a14="http://schemas.microsoft.com/office/drawing/2010/main" val="0"/>
              </a:ext>
            </a:extLst>
          </a:blip>
          <a:srcRect/>
          <a:stretch>
            <a:fillRect t="-16000" b="-16000"/>
          </a:stretch>
        </a:blipFill>
      </dgm:spPr>
    </dgm:pt>
    <dgm:pt modelId="{645F7DDD-772E-4F0D-AADA-D8E28B41E7D0}" type="pres">
      <dgm:prSet presAssocID="{2A72C2C1-CFB2-459E-9FC7-36B0DE4235FF}" presName="sibTrans" presStyleLbl="sibTrans2D1" presStyleIdx="0" presStyleCnt="0"/>
      <dgm:spPr/>
    </dgm:pt>
    <dgm:pt modelId="{3DFDAF32-F487-480D-A942-09C3486BE328}" type="pres">
      <dgm:prSet presAssocID="{330E4146-EA83-4C27-BAA6-B9C99BE75CF1}" presName="compNode" presStyleCnt="0"/>
      <dgm:spPr/>
    </dgm:pt>
    <dgm:pt modelId="{234B7EA4-E2B1-4C0B-8793-75A239A4616D}" type="pres">
      <dgm:prSet presAssocID="{330E4146-EA83-4C27-BAA6-B9C99BE75CF1}" presName="bkgdShape" presStyleLbl="node1" presStyleIdx="4" presStyleCnt="5"/>
      <dgm:spPr/>
    </dgm:pt>
    <dgm:pt modelId="{772C8A2D-B2EB-4C77-ACDD-41BE342A24A9}" type="pres">
      <dgm:prSet presAssocID="{330E4146-EA83-4C27-BAA6-B9C99BE75CF1}" presName="nodeTx" presStyleLbl="node1" presStyleIdx="4" presStyleCnt="5">
        <dgm:presLayoutVars>
          <dgm:bulletEnabled val="1"/>
        </dgm:presLayoutVars>
      </dgm:prSet>
      <dgm:spPr/>
    </dgm:pt>
    <dgm:pt modelId="{411DE55C-A94C-4CE5-AE55-18043B36E486}" type="pres">
      <dgm:prSet presAssocID="{330E4146-EA83-4C27-BAA6-B9C99BE75CF1}" presName="invisiNode" presStyleLbl="node1" presStyleIdx="4" presStyleCnt="5"/>
      <dgm:spPr/>
    </dgm:pt>
    <dgm:pt modelId="{7D221A2D-4A3D-4DF0-8C17-8E63226DAC09}" type="pres">
      <dgm:prSet presAssocID="{330E4146-EA83-4C27-BAA6-B9C99BE75CF1}" presName="imagNode" presStyleLbl="fgImgPlace1" presStyleIdx="4" presStyleCnt="5" custScaleX="110137" custScaleY="69884" custLinFactNeighborX="773" custLinFactNeighborY="-28786"/>
      <dgm:spPr>
        <a:blipFill>
          <a:blip xmlns:r="http://schemas.openxmlformats.org/officeDocument/2006/relationships" r:embed="rId5">
            <a:extLst>
              <a:ext uri="{28A0092B-C50C-407E-A947-70E740481C1C}">
                <a14:useLocalDpi xmlns:a14="http://schemas.microsoft.com/office/drawing/2010/main" val="0"/>
              </a:ext>
            </a:extLst>
          </a:blip>
          <a:srcRect/>
          <a:stretch>
            <a:fillRect t="-16000" b="-16000"/>
          </a:stretch>
        </a:blipFill>
      </dgm:spPr>
    </dgm:pt>
  </dgm:ptLst>
  <dgm:cxnLst>
    <dgm:cxn modelId="{0E5EEB09-9515-4940-8A34-9E8BE129B4EA}" type="presOf" srcId="{92940C37-2262-482D-B6E2-0331A707AAAA}" destId="{C8574FC2-E258-4009-A2F0-0BF2D55D9F46}" srcOrd="0" destOrd="0" presId="urn:microsoft.com/office/officeart/2005/8/layout/hList7"/>
    <dgm:cxn modelId="{CD0FF511-F1DE-48DB-9597-3ACB46CCC013}" srcId="{92940C37-2262-482D-B6E2-0331A707AAAA}" destId="{3E9AC1CD-2DF7-41B2-A852-403EFC9E8A3F}" srcOrd="2" destOrd="0" parTransId="{0D0125D8-54B6-4045-9009-80DAE976CF2A}" sibTransId="{6FB79978-8DB1-452D-BA59-29A2963253C5}"/>
    <dgm:cxn modelId="{B0AA2C1B-79D5-48AD-804E-60A004D7382E}" srcId="{92940C37-2262-482D-B6E2-0331A707AAAA}" destId="{64DD1132-A0F1-4EC4-BC29-F170C37BD4F4}" srcOrd="1" destOrd="0" parTransId="{97294137-F307-4DBC-820D-914CBDDEA8E6}" sibTransId="{AD93E6AC-51E9-4F0E-8C75-A07FD5EE08D2}"/>
    <dgm:cxn modelId="{B64F7232-E3D3-4631-8145-FE4DDB53E6A3}" type="presOf" srcId="{6A966B45-D849-415E-98FC-6CB338DC965D}" destId="{88EA6F30-388E-40AE-9284-00C8F8E1AA24}" srcOrd="1" destOrd="0" presId="urn:microsoft.com/office/officeart/2005/8/layout/hList7"/>
    <dgm:cxn modelId="{CD44B534-E528-4809-958B-75C6C397794E}" type="presOf" srcId="{330E4146-EA83-4C27-BAA6-B9C99BE75CF1}" destId="{234B7EA4-E2B1-4C0B-8793-75A239A4616D}" srcOrd="0" destOrd="0" presId="urn:microsoft.com/office/officeart/2005/8/layout/hList7"/>
    <dgm:cxn modelId="{09695040-F8D9-445D-8CAC-7ECE16B4EB50}" type="presOf" srcId="{312A4FB5-8A6B-4B0B-958B-D1D61B0DCC0A}" destId="{47F9AAB6-4474-4696-86D7-A1726AA4C74C}" srcOrd="0" destOrd="0" presId="urn:microsoft.com/office/officeart/2005/8/layout/hList7"/>
    <dgm:cxn modelId="{B56D8B5D-4A0B-4975-B8A4-F5662FCE98B9}" srcId="{92940C37-2262-482D-B6E2-0331A707AAAA}" destId="{330E4146-EA83-4C27-BAA6-B9C99BE75CF1}" srcOrd="4" destOrd="0" parTransId="{2A3282E0-3618-4EDB-8210-8EA4BBF1BDAE}" sibTransId="{CA252A36-F175-4A04-A0E2-BADCC30EEFBE}"/>
    <dgm:cxn modelId="{BD7CCD4C-D9C7-4C02-BBAE-6BB7BF9969E5}" type="presOf" srcId="{3E9AC1CD-2DF7-41B2-A852-403EFC9E8A3F}" destId="{F82A1713-508D-436D-A733-5A77C0B5F43C}" srcOrd="0" destOrd="0" presId="urn:microsoft.com/office/officeart/2005/8/layout/hList7"/>
    <dgm:cxn modelId="{3622E36D-EF85-46E0-9558-ABD85FB87D8A}" type="presOf" srcId="{330E4146-EA83-4C27-BAA6-B9C99BE75CF1}" destId="{772C8A2D-B2EB-4C77-ACDD-41BE342A24A9}" srcOrd="1" destOrd="0" presId="urn:microsoft.com/office/officeart/2005/8/layout/hList7"/>
    <dgm:cxn modelId="{8DDDC94F-0259-49AA-9788-4E2BC79FEF33}" type="presOf" srcId="{64DD1132-A0F1-4EC4-BC29-F170C37BD4F4}" destId="{44195112-9EE3-453E-904C-48667FB72DF2}" srcOrd="0" destOrd="0" presId="urn:microsoft.com/office/officeart/2005/8/layout/hList7"/>
    <dgm:cxn modelId="{F7270A71-84B3-4A1B-AE14-16F9B1BCF99D}" srcId="{92940C37-2262-482D-B6E2-0331A707AAAA}" destId="{6A966B45-D849-415E-98FC-6CB338DC965D}" srcOrd="3" destOrd="0" parTransId="{516B9F3D-1B11-4C12-A907-E1BDB64D0AEB}" sibTransId="{2A72C2C1-CFB2-459E-9FC7-36B0DE4235FF}"/>
    <dgm:cxn modelId="{382CFD76-3666-41F1-A2D6-BF6D63CA6CCA}" type="presOf" srcId="{6A966B45-D849-415E-98FC-6CB338DC965D}" destId="{F3DD5603-6AFF-4A0A-802D-E7786B72A6CE}" srcOrd="0" destOrd="0" presId="urn:microsoft.com/office/officeart/2005/8/layout/hList7"/>
    <dgm:cxn modelId="{5E4D8B79-3414-40D7-9630-E47B608130AD}" type="presOf" srcId="{AD93E6AC-51E9-4F0E-8C75-A07FD5EE08D2}" destId="{9E09A75F-A2AE-4943-9955-1A36B3AC11BD}" srcOrd="0" destOrd="0" presId="urn:microsoft.com/office/officeart/2005/8/layout/hList7"/>
    <dgm:cxn modelId="{BB054B7C-1A7F-4E22-9394-FEB9E901E7E2}" type="presOf" srcId="{2A72C2C1-CFB2-459E-9FC7-36B0DE4235FF}" destId="{645F7DDD-772E-4F0D-AADA-D8E28B41E7D0}" srcOrd="0" destOrd="0" presId="urn:microsoft.com/office/officeart/2005/8/layout/hList7"/>
    <dgm:cxn modelId="{DCE25C99-35A0-4163-9B6A-24EDD6A94A5A}" type="presOf" srcId="{B2DE47FD-AF38-4589-BDFC-E0F07F6A15EE}" destId="{4960EFDE-11E9-40F3-AA7E-70CF69B81E6F}" srcOrd="0" destOrd="0" presId="urn:microsoft.com/office/officeart/2005/8/layout/hList7"/>
    <dgm:cxn modelId="{92ADAA9E-2D91-45F4-8B60-8C91923EEA8B}" type="presOf" srcId="{3E9AC1CD-2DF7-41B2-A852-403EFC9E8A3F}" destId="{046CADBF-540D-4655-B7C3-FDC79BC7039A}" srcOrd="1" destOrd="0" presId="urn:microsoft.com/office/officeart/2005/8/layout/hList7"/>
    <dgm:cxn modelId="{1CE7D1A9-5979-44A4-B5B6-7D3903794E3C}" type="presOf" srcId="{64DD1132-A0F1-4EC4-BC29-F170C37BD4F4}" destId="{AD9DAA8F-4388-474F-A61C-F7878E2DFDD3}" srcOrd="1" destOrd="0" presId="urn:microsoft.com/office/officeart/2005/8/layout/hList7"/>
    <dgm:cxn modelId="{B7E56CAB-BC66-4AB1-9678-994D606489C8}" srcId="{92940C37-2262-482D-B6E2-0331A707AAAA}" destId="{312A4FB5-8A6B-4B0B-958B-D1D61B0DCC0A}" srcOrd="0" destOrd="0" parTransId="{D6A7690B-3385-4A28-8011-1B2B46383B68}" sibTransId="{B2DE47FD-AF38-4589-BDFC-E0F07F6A15EE}"/>
    <dgm:cxn modelId="{2B2C21E2-DF9C-4044-A6E2-E09C89C46760}" type="presOf" srcId="{6FB79978-8DB1-452D-BA59-29A2963253C5}" destId="{7B30ED90-EF4A-4B3E-BC13-BF77668C981B}" srcOrd="0" destOrd="0" presId="urn:microsoft.com/office/officeart/2005/8/layout/hList7"/>
    <dgm:cxn modelId="{AFF08CF2-1680-4CEE-BF11-288E3F9EAF1E}" type="presOf" srcId="{312A4FB5-8A6B-4B0B-958B-D1D61B0DCC0A}" destId="{34D579A4-A460-4D70-BA76-BBB951A4BF8F}" srcOrd="1" destOrd="0" presId="urn:microsoft.com/office/officeart/2005/8/layout/hList7"/>
    <dgm:cxn modelId="{FEBBDFF5-9B79-455F-B201-30BE98579932}" type="presParOf" srcId="{C8574FC2-E258-4009-A2F0-0BF2D55D9F46}" destId="{6DF622F7-78A9-4D8D-98EC-40365BBE71A6}" srcOrd="0" destOrd="0" presId="urn:microsoft.com/office/officeart/2005/8/layout/hList7"/>
    <dgm:cxn modelId="{74E25C3F-48BF-442C-A3D1-15CFFF08740E}" type="presParOf" srcId="{C8574FC2-E258-4009-A2F0-0BF2D55D9F46}" destId="{2D748418-A815-4914-83CF-BDC8A606FD19}" srcOrd="1" destOrd="0" presId="urn:microsoft.com/office/officeart/2005/8/layout/hList7"/>
    <dgm:cxn modelId="{E783ACC8-D3A7-44C6-B938-E0E8E6C29869}" type="presParOf" srcId="{2D748418-A815-4914-83CF-BDC8A606FD19}" destId="{9FCBCC93-2D51-47F4-ACC5-85772F367B49}" srcOrd="0" destOrd="0" presId="urn:microsoft.com/office/officeart/2005/8/layout/hList7"/>
    <dgm:cxn modelId="{871C21A0-6ADD-4B21-866F-402B1C0118F0}" type="presParOf" srcId="{9FCBCC93-2D51-47F4-ACC5-85772F367B49}" destId="{47F9AAB6-4474-4696-86D7-A1726AA4C74C}" srcOrd="0" destOrd="0" presId="urn:microsoft.com/office/officeart/2005/8/layout/hList7"/>
    <dgm:cxn modelId="{6D4EFB36-F64B-4686-B9FB-6A2F4EE909A4}" type="presParOf" srcId="{9FCBCC93-2D51-47F4-ACC5-85772F367B49}" destId="{34D579A4-A460-4D70-BA76-BBB951A4BF8F}" srcOrd="1" destOrd="0" presId="urn:microsoft.com/office/officeart/2005/8/layout/hList7"/>
    <dgm:cxn modelId="{237389C5-DB34-462D-B953-AF07B987E380}" type="presParOf" srcId="{9FCBCC93-2D51-47F4-ACC5-85772F367B49}" destId="{CC84C1E1-4486-4936-B27F-64E6CCC8D876}" srcOrd="2" destOrd="0" presId="urn:microsoft.com/office/officeart/2005/8/layout/hList7"/>
    <dgm:cxn modelId="{F495D0D6-DF05-416C-9C8E-730CF4534947}" type="presParOf" srcId="{9FCBCC93-2D51-47F4-ACC5-85772F367B49}" destId="{CDB72A58-51A6-4117-B308-220A505DE638}" srcOrd="3" destOrd="0" presId="urn:microsoft.com/office/officeart/2005/8/layout/hList7"/>
    <dgm:cxn modelId="{D836F678-C65F-44F3-B250-AE0487EB6A98}" type="presParOf" srcId="{2D748418-A815-4914-83CF-BDC8A606FD19}" destId="{4960EFDE-11E9-40F3-AA7E-70CF69B81E6F}" srcOrd="1" destOrd="0" presId="urn:microsoft.com/office/officeart/2005/8/layout/hList7"/>
    <dgm:cxn modelId="{57687F4D-1DAC-42B3-BC7A-86DF954977C2}" type="presParOf" srcId="{2D748418-A815-4914-83CF-BDC8A606FD19}" destId="{1F65E21D-0834-4BE9-B8FB-16F391EDF8D9}" srcOrd="2" destOrd="0" presId="urn:microsoft.com/office/officeart/2005/8/layout/hList7"/>
    <dgm:cxn modelId="{60F40164-6CFE-4FA8-AA28-CE340612AE8A}" type="presParOf" srcId="{1F65E21D-0834-4BE9-B8FB-16F391EDF8D9}" destId="{44195112-9EE3-453E-904C-48667FB72DF2}" srcOrd="0" destOrd="0" presId="urn:microsoft.com/office/officeart/2005/8/layout/hList7"/>
    <dgm:cxn modelId="{3C7D5A36-08F0-4A7C-8D8D-EE7C5B86171A}" type="presParOf" srcId="{1F65E21D-0834-4BE9-B8FB-16F391EDF8D9}" destId="{AD9DAA8F-4388-474F-A61C-F7878E2DFDD3}" srcOrd="1" destOrd="0" presId="urn:microsoft.com/office/officeart/2005/8/layout/hList7"/>
    <dgm:cxn modelId="{28A5CB92-1A82-40CF-A508-809F786AED06}" type="presParOf" srcId="{1F65E21D-0834-4BE9-B8FB-16F391EDF8D9}" destId="{8EFB0B3E-22FC-4CEE-A4B6-6045B225F0A9}" srcOrd="2" destOrd="0" presId="urn:microsoft.com/office/officeart/2005/8/layout/hList7"/>
    <dgm:cxn modelId="{D7DE28A1-5801-42DB-9A14-C1D863E83A94}" type="presParOf" srcId="{1F65E21D-0834-4BE9-B8FB-16F391EDF8D9}" destId="{093B8F2C-0134-44D1-A3B6-FD7A1C8B0A15}" srcOrd="3" destOrd="0" presId="urn:microsoft.com/office/officeart/2005/8/layout/hList7"/>
    <dgm:cxn modelId="{0AEEFBAA-4CA7-4065-A239-BF38E1801607}" type="presParOf" srcId="{2D748418-A815-4914-83CF-BDC8A606FD19}" destId="{9E09A75F-A2AE-4943-9955-1A36B3AC11BD}" srcOrd="3" destOrd="0" presId="urn:microsoft.com/office/officeart/2005/8/layout/hList7"/>
    <dgm:cxn modelId="{ED84CB7E-1175-46EE-9A5E-6B38FD339330}" type="presParOf" srcId="{2D748418-A815-4914-83CF-BDC8A606FD19}" destId="{D0CEDC8B-37D3-4D16-AFDC-52FC7F900E8F}" srcOrd="4" destOrd="0" presId="urn:microsoft.com/office/officeart/2005/8/layout/hList7"/>
    <dgm:cxn modelId="{004EA1AD-F3CD-425F-98DF-16E656F49110}" type="presParOf" srcId="{D0CEDC8B-37D3-4D16-AFDC-52FC7F900E8F}" destId="{F82A1713-508D-436D-A733-5A77C0B5F43C}" srcOrd="0" destOrd="0" presId="urn:microsoft.com/office/officeart/2005/8/layout/hList7"/>
    <dgm:cxn modelId="{F51A16E7-A047-4187-9189-FD3A04B2ED87}" type="presParOf" srcId="{D0CEDC8B-37D3-4D16-AFDC-52FC7F900E8F}" destId="{046CADBF-540D-4655-B7C3-FDC79BC7039A}" srcOrd="1" destOrd="0" presId="urn:microsoft.com/office/officeart/2005/8/layout/hList7"/>
    <dgm:cxn modelId="{5C9DF6D1-0440-4F81-9FD0-C384D9A14C46}" type="presParOf" srcId="{D0CEDC8B-37D3-4D16-AFDC-52FC7F900E8F}" destId="{85B19C7C-4984-4F3A-919A-1A2751718B5D}" srcOrd="2" destOrd="0" presId="urn:microsoft.com/office/officeart/2005/8/layout/hList7"/>
    <dgm:cxn modelId="{7A943A38-4E86-4204-B812-469BF4A74E98}" type="presParOf" srcId="{D0CEDC8B-37D3-4D16-AFDC-52FC7F900E8F}" destId="{AC1E9C84-A174-4F14-BDD6-387C9A62D43F}" srcOrd="3" destOrd="0" presId="urn:microsoft.com/office/officeart/2005/8/layout/hList7"/>
    <dgm:cxn modelId="{FA304E82-1CA3-4C52-BD00-A31E88BA3D0F}" type="presParOf" srcId="{2D748418-A815-4914-83CF-BDC8A606FD19}" destId="{7B30ED90-EF4A-4B3E-BC13-BF77668C981B}" srcOrd="5" destOrd="0" presId="urn:microsoft.com/office/officeart/2005/8/layout/hList7"/>
    <dgm:cxn modelId="{9897A160-C534-4509-B51F-2FF0E16F25EB}" type="presParOf" srcId="{2D748418-A815-4914-83CF-BDC8A606FD19}" destId="{A69ADCD4-A565-460E-8E06-AAF332BE32D8}" srcOrd="6" destOrd="0" presId="urn:microsoft.com/office/officeart/2005/8/layout/hList7"/>
    <dgm:cxn modelId="{CE0BBD3C-04E2-47B5-8701-AB9A17B1E25C}" type="presParOf" srcId="{A69ADCD4-A565-460E-8E06-AAF332BE32D8}" destId="{F3DD5603-6AFF-4A0A-802D-E7786B72A6CE}" srcOrd="0" destOrd="0" presId="urn:microsoft.com/office/officeart/2005/8/layout/hList7"/>
    <dgm:cxn modelId="{0B5AB23B-181F-4610-9CCA-1C0565DE9992}" type="presParOf" srcId="{A69ADCD4-A565-460E-8E06-AAF332BE32D8}" destId="{88EA6F30-388E-40AE-9284-00C8F8E1AA24}" srcOrd="1" destOrd="0" presId="urn:microsoft.com/office/officeart/2005/8/layout/hList7"/>
    <dgm:cxn modelId="{AD734D71-6EAD-4D10-9F83-1A87C7F7BA1A}" type="presParOf" srcId="{A69ADCD4-A565-460E-8E06-AAF332BE32D8}" destId="{5BE4F95F-ECEE-45E4-BF57-4928C368ABCD}" srcOrd="2" destOrd="0" presId="urn:microsoft.com/office/officeart/2005/8/layout/hList7"/>
    <dgm:cxn modelId="{58E4BB1A-15B9-42E7-9F12-A76BADE8CC42}" type="presParOf" srcId="{A69ADCD4-A565-460E-8E06-AAF332BE32D8}" destId="{3E6CAD69-9D7F-482E-971B-2D00A5D92795}" srcOrd="3" destOrd="0" presId="urn:microsoft.com/office/officeart/2005/8/layout/hList7"/>
    <dgm:cxn modelId="{5474E9BB-3D7B-4D83-A348-FCC752D5C583}" type="presParOf" srcId="{2D748418-A815-4914-83CF-BDC8A606FD19}" destId="{645F7DDD-772E-4F0D-AADA-D8E28B41E7D0}" srcOrd="7" destOrd="0" presId="urn:microsoft.com/office/officeart/2005/8/layout/hList7"/>
    <dgm:cxn modelId="{6D096E99-B1FB-4BEA-A19A-A18F78409922}" type="presParOf" srcId="{2D748418-A815-4914-83CF-BDC8A606FD19}" destId="{3DFDAF32-F487-480D-A942-09C3486BE328}" srcOrd="8" destOrd="0" presId="urn:microsoft.com/office/officeart/2005/8/layout/hList7"/>
    <dgm:cxn modelId="{44B74DC6-FE0F-4DE7-A5B1-DCBD4ED3F54D}" type="presParOf" srcId="{3DFDAF32-F487-480D-A942-09C3486BE328}" destId="{234B7EA4-E2B1-4C0B-8793-75A239A4616D}" srcOrd="0" destOrd="0" presId="urn:microsoft.com/office/officeart/2005/8/layout/hList7"/>
    <dgm:cxn modelId="{22FAF128-5794-41B6-8B91-7D0197238C22}" type="presParOf" srcId="{3DFDAF32-F487-480D-A942-09C3486BE328}" destId="{772C8A2D-B2EB-4C77-ACDD-41BE342A24A9}" srcOrd="1" destOrd="0" presId="urn:microsoft.com/office/officeart/2005/8/layout/hList7"/>
    <dgm:cxn modelId="{81B6661F-AAC2-4E75-AB7A-F2A5133A771A}" type="presParOf" srcId="{3DFDAF32-F487-480D-A942-09C3486BE328}" destId="{411DE55C-A94C-4CE5-AE55-18043B36E486}" srcOrd="2" destOrd="0" presId="urn:microsoft.com/office/officeart/2005/8/layout/hList7"/>
    <dgm:cxn modelId="{7B7148D4-B7F3-4D89-B9D2-2B40F203BD52}" type="presParOf" srcId="{3DFDAF32-F487-480D-A942-09C3486BE328}" destId="{7D221A2D-4A3D-4DF0-8C17-8E63226DAC09}"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5DB4B5-4271-4B9B-9600-21FE60271E4B}"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1B054431-8E90-40C7-8BF7-D694CBBBF1DC}">
      <dgm:prSet phldrT="[Text]" custT="1"/>
      <dgm:spPr/>
      <dgm:t>
        <a:bodyPr/>
        <a:lstStyle/>
        <a:p>
          <a:r>
            <a:rPr lang="el-GR" sz="2200" dirty="0"/>
            <a:t>250 φαρμακοποιοί</a:t>
          </a:r>
          <a:endParaRPr lang="en-US" sz="2200" dirty="0"/>
        </a:p>
      </dgm:t>
    </dgm:pt>
    <dgm:pt modelId="{207E3BC5-F6B6-4D4E-ACFB-EF7BEAE1E6F3}" type="parTrans" cxnId="{C40FCDDB-A235-4EB4-8A47-9649B592F3BE}">
      <dgm:prSet/>
      <dgm:spPr/>
      <dgm:t>
        <a:bodyPr/>
        <a:lstStyle/>
        <a:p>
          <a:endParaRPr lang="en-US" sz="1600"/>
        </a:p>
      </dgm:t>
    </dgm:pt>
    <dgm:pt modelId="{07265406-E61B-4CB8-BB1A-C1D4BC0701F1}" type="sibTrans" cxnId="{C40FCDDB-A235-4EB4-8A47-9649B592F3BE}">
      <dgm:prSet/>
      <dgm:spPr/>
      <dgm:t>
        <a:bodyPr/>
        <a:lstStyle/>
        <a:p>
          <a:endParaRPr lang="en-US" sz="1600"/>
        </a:p>
      </dgm:t>
    </dgm:pt>
    <dgm:pt modelId="{A64E96E8-995F-47BF-9A79-60245CB8C0E2}">
      <dgm:prSet phldrT="[Text]" custT="1"/>
      <dgm:spPr/>
      <dgm:t>
        <a:bodyPr/>
        <a:lstStyle/>
        <a:p>
          <a:r>
            <a:rPr lang="el-GR" sz="1500" dirty="0"/>
            <a:t>Αντιπροσωπευτικό δείγμα από όλη την επικράτεια και από τις</a:t>
          </a:r>
          <a:r>
            <a:rPr lang="en-US" sz="1500" dirty="0"/>
            <a:t> </a:t>
          </a:r>
          <a:r>
            <a:rPr lang="el-GR" sz="1500" dirty="0"/>
            <a:t>13 περιφέρειες της χώρας</a:t>
          </a:r>
          <a:endParaRPr lang="en-US" sz="1500" dirty="0"/>
        </a:p>
      </dgm:t>
    </dgm:pt>
    <dgm:pt modelId="{54F13928-E228-4837-A684-E873520106EC}" type="parTrans" cxnId="{000E3726-0AA8-4EEC-8C80-4F8564ACDDC4}">
      <dgm:prSet/>
      <dgm:spPr/>
      <dgm:t>
        <a:bodyPr/>
        <a:lstStyle/>
        <a:p>
          <a:endParaRPr lang="en-US" sz="1600"/>
        </a:p>
      </dgm:t>
    </dgm:pt>
    <dgm:pt modelId="{4C1A9060-5F8E-40B8-8719-C0E46D230F2B}" type="sibTrans" cxnId="{000E3726-0AA8-4EEC-8C80-4F8564ACDDC4}">
      <dgm:prSet/>
      <dgm:spPr/>
      <dgm:t>
        <a:bodyPr/>
        <a:lstStyle/>
        <a:p>
          <a:endParaRPr lang="en-US" sz="1600"/>
        </a:p>
      </dgm:t>
    </dgm:pt>
    <dgm:pt modelId="{963B3CA4-899E-4DD8-A21F-EB65CC4ED17E}">
      <dgm:prSet phldrT="[Text]" custT="1"/>
      <dgm:spPr/>
      <dgm:t>
        <a:bodyPr/>
        <a:lstStyle/>
        <a:p>
          <a:r>
            <a:rPr lang="el-GR" sz="2200" dirty="0"/>
            <a:t>Ερωτηματολόγιο με 23 ερωτήσεις</a:t>
          </a:r>
          <a:endParaRPr lang="en-US" sz="2200" dirty="0"/>
        </a:p>
      </dgm:t>
    </dgm:pt>
    <dgm:pt modelId="{9EC396D3-53E3-46AF-A9FB-E84D8CD2344F}" type="parTrans" cxnId="{741D22D3-7122-4711-A4A0-0C19C34FD63B}">
      <dgm:prSet/>
      <dgm:spPr/>
      <dgm:t>
        <a:bodyPr/>
        <a:lstStyle/>
        <a:p>
          <a:endParaRPr lang="en-US" sz="1600"/>
        </a:p>
      </dgm:t>
    </dgm:pt>
    <dgm:pt modelId="{06B14D1D-A218-4951-B05A-634AF90F165E}" type="sibTrans" cxnId="{741D22D3-7122-4711-A4A0-0C19C34FD63B}">
      <dgm:prSet/>
      <dgm:spPr/>
      <dgm:t>
        <a:bodyPr/>
        <a:lstStyle/>
        <a:p>
          <a:endParaRPr lang="en-US" sz="1600"/>
        </a:p>
      </dgm:t>
    </dgm:pt>
    <dgm:pt modelId="{03CAA7D2-2439-488C-9132-07E8B2C78CBB}">
      <dgm:prSet phldrT="[Text]" custT="1"/>
      <dgm:spPr/>
      <dgm:t>
        <a:bodyPr/>
        <a:lstStyle/>
        <a:p>
          <a:endParaRPr lang="el-GR" sz="1500" dirty="0"/>
        </a:p>
        <a:p>
          <a:r>
            <a:rPr lang="el-GR" sz="1500" dirty="0"/>
            <a:t>σχετικά με το ρόλο τους ως σύμβουλοι ΠΦΥ, το ρόλο των ΜΗ.ΣΥ.ΦΑ., τις υπηρεσίες που προσφέρουν διάρκειας ~6-8 λεπτών</a:t>
          </a:r>
        </a:p>
        <a:p>
          <a:endParaRPr lang="en-US" sz="1500" dirty="0"/>
        </a:p>
      </dgm:t>
    </dgm:pt>
    <dgm:pt modelId="{811F93E9-7329-42BC-841C-6AEE492FBDE5}" type="parTrans" cxnId="{45287E18-0E2F-4AF1-832F-5E8897238FC5}">
      <dgm:prSet/>
      <dgm:spPr/>
      <dgm:t>
        <a:bodyPr/>
        <a:lstStyle/>
        <a:p>
          <a:endParaRPr lang="en-US" sz="1600"/>
        </a:p>
      </dgm:t>
    </dgm:pt>
    <dgm:pt modelId="{7D7100CC-4E19-4073-BBF6-679DDF510622}" type="sibTrans" cxnId="{45287E18-0E2F-4AF1-832F-5E8897238FC5}">
      <dgm:prSet/>
      <dgm:spPr/>
      <dgm:t>
        <a:bodyPr/>
        <a:lstStyle/>
        <a:p>
          <a:endParaRPr lang="en-US" sz="1600"/>
        </a:p>
      </dgm:t>
    </dgm:pt>
    <dgm:pt modelId="{423BC81E-42B3-4F2D-BD4D-AA08D9E30596}">
      <dgm:prSet phldrT="[Text]" custT="1"/>
      <dgm:spPr/>
      <dgm:t>
        <a:bodyPr/>
        <a:lstStyle/>
        <a:p>
          <a:r>
            <a:rPr lang="el-GR" sz="1800" dirty="0"/>
            <a:t>Τηλεφωνικές συνεντεύξεις με χρήση </a:t>
          </a:r>
          <a:r>
            <a:rPr lang="en-US" sz="1800" dirty="0">
              <a:latin typeface="Calibri (Body)"/>
            </a:rPr>
            <a:t>CATI</a:t>
          </a:r>
          <a:r>
            <a:rPr lang="en-US" sz="1800" dirty="0"/>
            <a:t> (</a:t>
          </a:r>
          <a:r>
            <a:rPr lang="en-US" sz="1800" dirty="0">
              <a:latin typeface="Calibri (Body)"/>
            </a:rPr>
            <a:t>Computer Assisted Telephone Interviews)</a:t>
          </a:r>
          <a:r>
            <a:rPr lang="el-GR" sz="1800" dirty="0">
              <a:latin typeface="Calibri (Body)"/>
            </a:rPr>
            <a:t> </a:t>
          </a:r>
          <a:endParaRPr lang="en-US" sz="1800" dirty="0">
            <a:latin typeface="Calibri (Body)"/>
          </a:endParaRPr>
        </a:p>
      </dgm:t>
    </dgm:pt>
    <dgm:pt modelId="{324087FE-BCC5-4190-9CBF-D60BE2147EA4}" type="parTrans" cxnId="{007CDA5D-4002-41A8-AC4B-6585F419DEB0}">
      <dgm:prSet/>
      <dgm:spPr/>
      <dgm:t>
        <a:bodyPr/>
        <a:lstStyle/>
        <a:p>
          <a:endParaRPr lang="en-US" sz="1600"/>
        </a:p>
      </dgm:t>
    </dgm:pt>
    <dgm:pt modelId="{D360E775-EE26-4CAD-8730-6A593482F0AF}" type="sibTrans" cxnId="{007CDA5D-4002-41A8-AC4B-6585F419DEB0}">
      <dgm:prSet/>
      <dgm:spPr/>
      <dgm:t>
        <a:bodyPr/>
        <a:lstStyle/>
        <a:p>
          <a:endParaRPr lang="en-US" sz="1600"/>
        </a:p>
      </dgm:t>
    </dgm:pt>
    <dgm:pt modelId="{40ECF3DC-A59C-4957-9F8E-03E38E6ACD5B}">
      <dgm:prSet phldrT="[Text]" custT="1"/>
      <dgm:spPr/>
      <dgm:t>
        <a:bodyPr/>
        <a:lstStyle/>
        <a:p>
          <a:endParaRPr lang="el-GR" sz="1600" dirty="0">
            <a:latin typeface="+mj-lt"/>
            <a:cs typeface="Arial" charset="0"/>
          </a:endParaRPr>
        </a:p>
        <a:p>
          <a:r>
            <a:rPr lang="el-GR" sz="1600" dirty="0">
              <a:latin typeface="+mj-lt"/>
              <a:cs typeface="Arial" charset="0"/>
            </a:rPr>
            <a:t>42,4%  ερωτηθέντων άντρες και 57,6% γυναίκες</a:t>
          </a:r>
        </a:p>
        <a:p>
          <a:r>
            <a:rPr lang="el-GR" sz="1600" dirty="0">
              <a:latin typeface="+mj-lt"/>
              <a:cs typeface="Arial" charset="0"/>
            </a:rPr>
            <a:t>68,8% των φαρμακείων σε κεντρικό σημείο (εμπορικός και κεντρικός δρόμος, πλατεία κ.τ.λ.)</a:t>
          </a:r>
          <a:endParaRPr lang="en-US" sz="1600" dirty="0">
            <a:latin typeface="+mj-lt"/>
            <a:cs typeface="Arial" charset="0"/>
          </a:endParaRPr>
        </a:p>
        <a:p>
          <a:endParaRPr lang="en-US" sz="1500" dirty="0"/>
        </a:p>
      </dgm:t>
    </dgm:pt>
    <dgm:pt modelId="{3DF0D1A3-07AA-45D8-8ECE-84FB9D599C8E}" type="parTrans" cxnId="{09C5FE53-EA93-4FB6-9056-4E15409AF454}">
      <dgm:prSet/>
      <dgm:spPr/>
      <dgm:t>
        <a:bodyPr/>
        <a:lstStyle/>
        <a:p>
          <a:endParaRPr lang="en-US" sz="1600"/>
        </a:p>
      </dgm:t>
    </dgm:pt>
    <dgm:pt modelId="{9DEA1178-45E7-443A-B097-09324618541A}" type="sibTrans" cxnId="{09C5FE53-EA93-4FB6-9056-4E15409AF454}">
      <dgm:prSet/>
      <dgm:spPr/>
      <dgm:t>
        <a:bodyPr/>
        <a:lstStyle/>
        <a:p>
          <a:endParaRPr lang="en-US" sz="1600"/>
        </a:p>
      </dgm:t>
    </dgm:pt>
    <dgm:pt modelId="{9F83EBB2-D217-43A3-835A-45D4C04CB5BE}">
      <dgm:prSet custT="1"/>
      <dgm:spPr/>
      <dgm:t>
        <a:bodyPr/>
        <a:lstStyle/>
        <a:p>
          <a:endParaRPr lang="en-US" sz="1600" dirty="0"/>
        </a:p>
      </dgm:t>
    </dgm:pt>
    <dgm:pt modelId="{FA4B8171-70D2-456F-9297-49A4B9ECAC7C}" type="parTrans" cxnId="{819284A6-2DAD-4759-88B6-CF08E6E2E9D9}">
      <dgm:prSet/>
      <dgm:spPr/>
      <dgm:t>
        <a:bodyPr/>
        <a:lstStyle/>
        <a:p>
          <a:endParaRPr lang="en-US" sz="1600"/>
        </a:p>
      </dgm:t>
    </dgm:pt>
    <dgm:pt modelId="{1AC3DF80-6FC7-4348-97BF-34C4B952E2C9}" type="sibTrans" cxnId="{819284A6-2DAD-4759-88B6-CF08E6E2E9D9}">
      <dgm:prSet/>
      <dgm:spPr/>
      <dgm:t>
        <a:bodyPr/>
        <a:lstStyle/>
        <a:p>
          <a:endParaRPr lang="en-US" sz="1600"/>
        </a:p>
      </dgm:t>
    </dgm:pt>
    <dgm:pt modelId="{FEB4D7A6-704B-47AA-9200-F32A59D2C39C}" type="pres">
      <dgm:prSet presAssocID="{AB5DB4B5-4271-4B9B-9600-21FE60271E4B}" presName="Name0" presStyleCnt="0">
        <dgm:presLayoutVars>
          <dgm:dir/>
          <dgm:animLvl val="lvl"/>
          <dgm:resizeHandles val="exact"/>
        </dgm:presLayoutVars>
      </dgm:prSet>
      <dgm:spPr/>
    </dgm:pt>
    <dgm:pt modelId="{B4B5D5DA-1CE7-4BCA-81CA-8ED47C8FB050}" type="pres">
      <dgm:prSet presAssocID="{423BC81E-42B3-4F2D-BD4D-AA08D9E30596}" presName="boxAndChildren" presStyleCnt="0"/>
      <dgm:spPr/>
    </dgm:pt>
    <dgm:pt modelId="{BB5CF8CB-DFBF-4667-9E41-F9B6D5CE73B7}" type="pres">
      <dgm:prSet presAssocID="{423BC81E-42B3-4F2D-BD4D-AA08D9E30596}" presName="parentTextBox" presStyleLbl="node1" presStyleIdx="0" presStyleCnt="3"/>
      <dgm:spPr/>
    </dgm:pt>
    <dgm:pt modelId="{3015A6E7-331D-44C6-BB82-C9B5FA7D4BF8}" type="pres">
      <dgm:prSet presAssocID="{423BC81E-42B3-4F2D-BD4D-AA08D9E30596}" presName="entireBox" presStyleLbl="node1" presStyleIdx="0" presStyleCnt="3"/>
      <dgm:spPr/>
    </dgm:pt>
    <dgm:pt modelId="{1956B81D-7741-4692-8CAA-FB291915C120}" type="pres">
      <dgm:prSet presAssocID="{423BC81E-42B3-4F2D-BD4D-AA08D9E30596}" presName="descendantBox" presStyleCnt="0"/>
      <dgm:spPr/>
    </dgm:pt>
    <dgm:pt modelId="{F2804D35-762A-4B11-A97E-1BF67219AF76}" type="pres">
      <dgm:prSet presAssocID="{40ECF3DC-A59C-4957-9F8E-03E38E6ACD5B}" presName="childTextBox" presStyleLbl="fgAccFollowNode1" presStyleIdx="0" presStyleCnt="4">
        <dgm:presLayoutVars>
          <dgm:bulletEnabled val="1"/>
        </dgm:presLayoutVars>
      </dgm:prSet>
      <dgm:spPr/>
    </dgm:pt>
    <dgm:pt modelId="{B02ACD33-DA67-45BF-9A3E-6B8C5D692C9E}" type="pres">
      <dgm:prSet presAssocID="{06B14D1D-A218-4951-B05A-634AF90F165E}" presName="sp" presStyleCnt="0"/>
      <dgm:spPr/>
    </dgm:pt>
    <dgm:pt modelId="{03AEC563-5A6F-4E29-8504-EE06B0918FD0}" type="pres">
      <dgm:prSet presAssocID="{963B3CA4-899E-4DD8-A21F-EB65CC4ED17E}" presName="arrowAndChildren" presStyleCnt="0"/>
      <dgm:spPr/>
    </dgm:pt>
    <dgm:pt modelId="{BA02832E-2E0F-4742-AF0D-34D4C4D3D9E2}" type="pres">
      <dgm:prSet presAssocID="{963B3CA4-899E-4DD8-A21F-EB65CC4ED17E}" presName="parentTextArrow" presStyleLbl="node1" presStyleIdx="0" presStyleCnt="3"/>
      <dgm:spPr/>
    </dgm:pt>
    <dgm:pt modelId="{34B32026-3806-40BD-AF63-824C2232BE0A}" type="pres">
      <dgm:prSet presAssocID="{963B3CA4-899E-4DD8-A21F-EB65CC4ED17E}" presName="arrow" presStyleLbl="node1" presStyleIdx="1" presStyleCnt="3"/>
      <dgm:spPr/>
    </dgm:pt>
    <dgm:pt modelId="{A64726DB-BED8-40C9-89D9-71B13C30DB9F}" type="pres">
      <dgm:prSet presAssocID="{963B3CA4-899E-4DD8-A21F-EB65CC4ED17E}" presName="descendantArrow" presStyleCnt="0"/>
      <dgm:spPr/>
    </dgm:pt>
    <dgm:pt modelId="{33A1B626-D642-4917-81B3-90533E218D67}" type="pres">
      <dgm:prSet presAssocID="{03CAA7D2-2439-488C-9132-07E8B2C78CBB}" presName="childTextArrow" presStyleLbl="fgAccFollowNode1" presStyleIdx="1" presStyleCnt="4">
        <dgm:presLayoutVars>
          <dgm:bulletEnabled val="1"/>
        </dgm:presLayoutVars>
      </dgm:prSet>
      <dgm:spPr/>
    </dgm:pt>
    <dgm:pt modelId="{9CA4A014-AECF-4AD6-B7E8-EFCF5E1089FC}" type="pres">
      <dgm:prSet presAssocID="{07265406-E61B-4CB8-BB1A-C1D4BC0701F1}" presName="sp" presStyleCnt="0"/>
      <dgm:spPr/>
    </dgm:pt>
    <dgm:pt modelId="{4B77876F-29D5-4A22-8ED7-5B3714C51FC0}" type="pres">
      <dgm:prSet presAssocID="{1B054431-8E90-40C7-8BF7-D694CBBBF1DC}" presName="arrowAndChildren" presStyleCnt="0"/>
      <dgm:spPr/>
    </dgm:pt>
    <dgm:pt modelId="{E0E34249-57BD-4376-903A-930BABD58723}" type="pres">
      <dgm:prSet presAssocID="{1B054431-8E90-40C7-8BF7-D694CBBBF1DC}" presName="parentTextArrow" presStyleLbl="node1" presStyleIdx="1" presStyleCnt="3"/>
      <dgm:spPr/>
    </dgm:pt>
    <dgm:pt modelId="{5703DF2C-35CC-4861-8B6C-B016A8B298FD}" type="pres">
      <dgm:prSet presAssocID="{1B054431-8E90-40C7-8BF7-D694CBBBF1DC}" presName="arrow" presStyleLbl="node1" presStyleIdx="2" presStyleCnt="3" custLinFactNeighborX="7932" custLinFactNeighborY="-47"/>
      <dgm:spPr/>
    </dgm:pt>
    <dgm:pt modelId="{330B843A-88EC-4F75-AFF7-189F00C2813B}" type="pres">
      <dgm:prSet presAssocID="{1B054431-8E90-40C7-8BF7-D694CBBBF1DC}" presName="descendantArrow" presStyleCnt="0"/>
      <dgm:spPr/>
    </dgm:pt>
    <dgm:pt modelId="{7F31207A-5537-406E-8DF1-A9C7547B2261}" type="pres">
      <dgm:prSet presAssocID="{A64E96E8-995F-47BF-9A79-60245CB8C0E2}" presName="childTextArrow" presStyleLbl="fgAccFollowNode1" presStyleIdx="2" presStyleCnt="4" custScaleX="2000000">
        <dgm:presLayoutVars>
          <dgm:bulletEnabled val="1"/>
        </dgm:presLayoutVars>
      </dgm:prSet>
      <dgm:spPr/>
    </dgm:pt>
    <dgm:pt modelId="{E4E804F4-7A99-46BA-B8B3-8E75EE02322F}" type="pres">
      <dgm:prSet presAssocID="{9F83EBB2-D217-43A3-835A-45D4C04CB5BE}" presName="childTextArrow" presStyleLbl="fgAccFollowNode1" presStyleIdx="3" presStyleCnt="4">
        <dgm:presLayoutVars>
          <dgm:bulletEnabled val="1"/>
        </dgm:presLayoutVars>
      </dgm:prSet>
      <dgm:spPr/>
    </dgm:pt>
  </dgm:ptLst>
  <dgm:cxnLst>
    <dgm:cxn modelId="{9DFDCF09-AA2D-4EEF-A607-E59D7AAE9B40}" type="presOf" srcId="{423BC81E-42B3-4F2D-BD4D-AA08D9E30596}" destId="{3015A6E7-331D-44C6-BB82-C9B5FA7D4BF8}" srcOrd="1" destOrd="0" presId="urn:microsoft.com/office/officeart/2005/8/layout/process4"/>
    <dgm:cxn modelId="{45287E18-0E2F-4AF1-832F-5E8897238FC5}" srcId="{963B3CA4-899E-4DD8-A21F-EB65CC4ED17E}" destId="{03CAA7D2-2439-488C-9132-07E8B2C78CBB}" srcOrd="0" destOrd="0" parTransId="{811F93E9-7329-42BC-841C-6AEE492FBDE5}" sibTransId="{7D7100CC-4E19-4073-BBF6-679DDF510622}"/>
    <dgm:cxn modelId="{64A6361B-354E-480C-8311-73068C045CF7}" type="presOf" srcId="{1B054431-8E90-40C7-8BF7-D694CBBBF1DC}" destId="{E0E34249-57BD-4376-903A-930BABD58723}" srcOrd="0" destOrd="0" presId="urn:microsoft.com/office/officeart/2005/8/layout/process4"/>
    <dgm:cxn modelId="{CE131621-1D48-4A05-BAC5-D057991D17FE}" type="presOf" srcId="{9F83EBB2-D217-43A3-835A-45D4C04CB5BE}" destId="{E4E804F4-7A99-46BA-B8B3-8E75EE02322F}" srcOrd="0" destOrd="0" presId="urn:microsoft.com/office/officeart/2005/8/layout/process4"/>
    <dgm:cxn modelId="{000E3726-0AA8-4EEC-8C80-4F8564ACDDC4}" srcId="{1B054431-8E90-40C7-8BF7-D694CBBBF1DC}" destId="{A64E96E8-995F-47BF-9A79-60245CB8C0E2}" srcOrd="0" destOrd="0" parTransId="{54F13928-E228-4837-A684-E873520106EC}" sibTransId="{4C1A9060-5F8E-40B8-8719-C0E46D230F2B}"/>
    <dgm:cxn modelId="{007CDA5D-4002-41A8-AC4B-6585F419DEB0}" srcId="{AB5DB4B5-4271-4B9B-9600-21FE60271E4B}" destId="{423BC81E-42B3-4F2D-BD4D-AA08D9E30596}" srcOrd="2" destOrd="0" parTransId="{324087FE-BCC5-4190-9CBF-D60BE2147EA4}" sibTransId="{D360E775-EE26-4CAD-8730-6A593482F0AF}"/>
    <dgm:cxn modelId="{98AF895E-D01E-4FB7-A09F-289BA28E11FA}" type="presOf" srcId="{A64E96E8-995F-47BF-9A79-60245CB8C0E2}" destId="{7F31207A-5537-406E-8DF1-A9C7547B2261}" srcOrd="0" destOrd="0" presId="urn:microsoft.com/office/officeart/2005/8/layout/process4"/>
    <dgm:cxn modelId="{05C30447-351C-4FBF-80B1-4CBA225718D3}" type="presOf" srcId="{963B3CA4-899E-4DD8-A21F-EB65CC4ED17E}" destId="{BA02832E-2E0F-4742-AF0D-34D4C4D3D9E2}" srcOrd="0" destOrd="0" presId="urn:microsoft.com/office/officeart/2005/8/layout/process4"/>
    <dgm:cxn modelId="{B4D1A373-1BF4-4B41-AF24-E99E2F3C618E}" type="presOf" srcId="{03CAA7D2-2439-488C-9132-07E8B2C78CBB}" destId="{33A1B626-D642-4917-81B3-90533E218D67}" srcOrd="0" destOrd="0" presId="urn:microsoft.com/office/officeart/2005/8/layout/process4"/>
    <dgm:cxn modelId="{09C5FE53-EA93-4FB6-9056-4E15409AF454}" srcId="{423BC81E-42B3-4F2D-BD4D-AA08D9E30596}" destId="{40ECF3DC-A59C-4957-9F8E-03E38E6ACD5B}" srcOrd="0" destOrd="0" parTransId="{3DF0D1A3-07AA-45D8-8ECE-84FB9D599C8E}" sibTransId="{9DEA1178-45E7-443A-B097-09324618541A}"/>
    <dgm:cxn modelId="{819284A6-2DAD-4759-88B6-CF08E6E2E9D9}" srcId="{1B054431-8E90-40C7-8BF7-D694CBBBF1DC}" destId="{9F83EBB2-D217-43A3-835A-45D4C04CB5BE}" srcOrd="1" destOrd="0" parTransId="{FA4B8171-70D2-456F-9297-49A4B9ECAC7C}" sibTransId="{1AC3DF80-6FC7-4348-97BF-34C4B952E2C9}"/>
    <dgm:cxn modelId="{BCABDFC2-A7B7-45E8-BC0C-8EB298CDC4B6}" type="presOf" srcId="{1B054431-8E90-40C7-8BF7-D694CBBBF1DC}" destId="{5703DF2C-35CC-4861-8B6C-B016A8B298FD}" srcOrd="1" destOrd="0" presId="urn:microsoft.com/office/officeart/2005/8/layout/process4"/>
    <dgm:cxn modelId="{9EA60BC8-196B-4F41-A0E6-182E5EE12C70}" type="presOf" srcId="{40ECF3DC-A59C-4957-9F8E-03E38E6ACD5B}" destId="{F2804D35-762A-4B11-A97E-1BF67219AF76}" srcOrd="0" destOrd="0" presId="urn:microsoft.com/office/officeart/2005/8/layout/process4"/>
    <dgm:cxn modelId="{741D22D3-7122-4711-A4A0-0C19C34FD63B}" srcId="{AB5DB4B5-4271-4B9B-9600-21FE60271E4B}" destId="{963B3CA4-899E-4DD8-A21F-EB65CC4ED17E}" srcOrd="1" destOrd="0" parTransId="{9EC396D3-53E3-46AF-A9FB-E84D8CD2344F}" sibTransId="{06B14D1D-A218-4951-B05A-634AF90F165E}"/>
    <dgm:cxn modelId="{081178D3-FBE4-48E3-8EE5-31E8BDB73C3F}" type="presOf" srcId="{AB5DB4B5-4271-4B9B-9600-21FE60271E4B}" destId="{FEB4D7A6-704B-47AA-9200-F32A59D2C39C}" srcOrd="0" destOrd="0" presId="urn:microsoft.com/office/officeart/2005/8/layout/process4"/>
    <dgm:cxn modelId="{C40FCDDB-A235-4EB4-8A47-9649B592F3BE}" srcId="{AB5DB4B5-4271-4B9B-9600-21FE60271E4B}" destId="{1B054431-8E90-40C7-8BF7-D694CBBBF1DC}" srcOrd="0" destOrd="0" parTransId="{207E3BC5-F6B6-4D4E-ACFB-EF7BEAE1E6F3}" sibTransId="{07265406-E61B-4CB8-BB1A-C1D4BC0701F1}"/>
    <dgm:cxn modelId="{4EC023E5-80B1-45EC-B758-535B2CEAC5BC}" type="presOf" srcId="{423BC81E-42B3-4F2D-BD4D-AA08D9E30596}" destId="{BB5CF8CB-DFBF-4667-9E41-F9B6D5CE73B7}" srcOrd="0" destOrd="0" presId="urn:microsoft.com/office/officeart/2005/8/layout/process4"/>
    <dgm:cxn modelId="{12E9C0FE-7CA1-4412-A376-4490ED38856B}" type="presOf" srcId="{963B3CA4-899E-4DD8-A21F-EB65CC4ED17E}" destId="{34B32026-3806-40BD-AF63-824C2232BE0A}" srcOrd="1" destOrd="0" presId="urn:microsoft.com/office/officeart/2005/8/layout/process4"/>
    <dgm:cxn modelId="{93638541-4858-4851-B18D-1CE8A78B032A}" type="presParOf" srcId="{FEB4D7A6-704B-47AA-9200-F32A59D2C39C}" destId="{B4B5D5DA-1CE7-4BCA-81CA-8ED47C8FB050}" srcOrd="0" destOrd="0" presId="urn:microsoft.com/office/officeart/2005/8/layout/process4"/>
    <dgm:cxn modelId="{2F17773C-8E66-4C3A-B8BA-06EDE119252D}" type="presParOf" srcId="{B4B5D5DA-1CE7-4BCA-81CA-8ED47C8FB050}" destId="{BB5CF8CB-DFBF-4667-9E41-F9B6D5CE73B7}" srcOrd="0" destOrd="0" presId="urn:microsoft.com/office/officeart/2005/8/layout/process4"/>
    <dgm:cxn modelId="{DDCD53AE-10BF-4A59-98E1-E684877C3FF6}" type="presParOf" srcId="{B4B5D5DA-1CE7-4BCA-81CA-8ED47C8FB050}" destId="{3015A6E7-331D-44C6-BB82-C9B5FA7D4BF8}" srcOrd="1" destOrd="0" presId="urn:microsoft.com/office/officeart/2005/8/layout/process4"/>
    <dgm:cxn modelId="{D8D7B4C1-3FA1-43C3-9F45-B2CFDA64923B}" type="presParOf" srcId="{B4B5D5DA-1CE7-4BCA-81CA-8ED47C8FB050}" destId="{1956B81D-7741-4692-8CAA-FB291915C120}" srcOrd="2" destOrd="0" presId="urn:microsoft.com/office/officeart/2005/8/layout/process4"/>
    <dgm:cxn modelId="{70738424-C6AF-4FC9-BFB6-EC8779F89886}" type="presParOf" srcId="{1956B81D-7741-4692-8CAA-FB291915C120}" destId="{F2804D35-762A-4B11-A97E-1BF67219AF76}" srcOrd="0" destOrd="0" presId="urn:microsoft.com/office/officeart/2005/8/layout/process4"/>
    <dgm:cxn modelId="{6E570C4E-D525-4BE3-98CD-64A3562B900D}" type="presParOf" srcId="{FEB4D7A6-704B-47AA-9200-F32A59D2C39C}" destId="{B02ACD33-DA67-45BF-9A3E-6B8C5D692C9E}" srcOrd="1" destOrd="0" presId="urn:microsoft.com/office/officeart/2005/8/layout/process4"/>
    <dgm:cxn modelId="{8208B8E4-6436-4B6E-940A-BF72C74014AE}" type="presParOf" srcId="{FEB4D7A6-704B-47AA-9200-F32A59D2C39C}" destId="{03AEC563-5A6F-4E29-8504-EE06B0918FD0}" srcOrd="2" destOrd="0" presId="urn:microsoft.com/office/officeart/2005/8/layout/process4"/>
    <dgm:cxn modelId="{EA4EA47E-2A0E-462F-8514-B81C958BC537}" type="presParOf" srcId="{03AEC563-5A6F-4E29-8504-EE06B0918FD0}" destId="{BA02832E-2E0F-4742-AF0D-34D4C4D3D9E2}" srcOrd="0" destOrd="0" presId="urn:microsoft.com/office/officeart/2005/8/layout/process4"/>
    <dgm:cxn modelId="{FBB57034-A136-4272-B115-AB6FB6DC487A}" type="presParOf" srcId="{03AEC563-5A6F-4E29-8504-EE06B0918FD0}" destId="{34B32026-3806-40BD-AF63-824C2232BE0A}" srcOrd="1" destOrd="0" presId="urn:microsoft.com/office/officeart/2005/8/layout/process4"/>
    <dgm:cxn modelId="{9016E10A-9780-4833-B011-B3024A0E6424}" type="presParOf" srcId="{03AEC563-5A6F-4E29-8504-EE06B0918FD0}" destId="{A64726DB-BED8-40C9-89D9-71B13C30DB9F}" srcOrd="2" destOrd="0" presId="urn:microsoft.com/office/officeart/2005/8/layout/process4"/>
    <dgm:cxn modelId="{D38EA598-F698-4EC3-9E27-499C0ABD3831}" type="presParOf" srcId="{A64726DB-BED8-40C9-89D9-71B13C30DB9F}" destId="{33A1B626-D642-4917-81B3-90533E218D67}" srcOrd="0" destOrd="0" presId="urn:microsoft.com/office/officeart/2005/8/layout/process4"/>
    <dgm:cxn modelId="{91D2367C-0976-4433-8A5D-FE532DAD918C}" type="presParOf" srcId="{FEB4D7A6-704B-47AA-9200-F32A59D2C39C}" destId="{9CA4A014-AECF-4AD6-B7E8-EFCF5E1089FC}" srcOrd="3" destOrd="0" presId="urn:microsoft.com/office/officeart/2005/8/layout/process4"/>
    <dgm:cxn modelId="{FA71A8DA-9ED0-4553-967A-4EAE836D285A}" type="presParOf" srcId="{FEB4D7A6-704B-47AA-9200-F32A59D2C39C}" destId="{4B77876F-29D5-4A22-8ED7-5B3714C51FC0}" srcOrd="4" destOrd="0" presId="urn:microsoft.com/office/officeart/2005/8/layout/process4"/>
    <dgm:cxn modelId="{B1A6A6D0-D484-448C-B95C-947ABC53E767}" type="presParOf" srcId="{4B77876F-29D5-4A22-8ED7-5B3714C51FC0}" destId="{E0E34249-57BD-4376-903A-930BABD58723}" srcOrd="0" destOrd="0" presId="urn:microsoft.com/office/officeart/2005/8/layout/process4"/>
    <dgm:cxn modelId="{6BB44144-44C9-45C3-8383-B51FD9C2E73E}" type="presParOf" srcId="{4B77876F-29D5-4A22-8ED7-5B3714C51FC0}" destId="{5703DF2C-35CC-4861-8B6C-B016A8B298FD}" srcOrd="1" destOrd="0" presId="urn:microsoft.com/office/officeart/2005/8/layout/process4"/>
    <dgm:cxn modelId="{6347B69E-09EC-423C-9DF4-BA34D527C34D}" type="presParOf" srcId="{4B77876F-29D5-4A22-8ED7-5B3714C51FC0}" destId="{330B843A-88EC-4F75-AFF7-189F00C2813B}" srcOrd="2" destOrd="0" presId="urn:microsoft.com/office/officeart/2005/8/layout/process4"/>
    <dgm:cxn modelId="{20EC18F4-1E32-469B-8179-0E574025BC0D}" type="presParOf" srcId="{330B843A-88EC-4F75-AFF7-189F00C2813B}" destId="{7F31207A-5537-406E-8DF1-A9C7547B2261}" srcOrd="0" destOrd="0" presId="urn:microsoft.com/office/officeart/2005/8/layout/process4"/>
    <dgm:cxn modelId="{CB376FB7-8FCD-4443-BEB8-9AEA3A34473F}" type="presParOf" srcId="{330B843A-88EC-4F75-AFF7-189F00C2813B}" destId="{E4E804F4-7A99-46BA-B8B3-8E75EE02322F}"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5DB4B5-4271-4B9B-9600-21FE60271E4B}"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1B054431-8E90-40C7-8BF7-D694CBBBF1DC}">
      <dgm:prSet phldrT="[Text]" custT="1"/>
      <dgm:spPr/>
      <dgm:t>
        <a:bodyPr/>
        <a:lstStyle/>
        <a:p>
          <a:r>
            <a:rPr lang="el-GR" sz="2200" dirty="0"/>
            <a:t>1.000</a:t>
          </a:r>
          <a:r>
            <a:rPr lang="el-GR" sz="2200" baseline="0" dirty="0"/>
            <a:t> πολίτες</a:t>
          </a:r>
          <a:endParaRPr lang="en-US" sz="2200" dirty="0"/>
        </a:p>
      </dgm:t>
    </dgm:pt>
    <dgm:pt modelId="{207E3BC5-F6B6-4D4E-ACFB-EF7BEAE1E6F3}" type="parTrans" cxnId="{C40FCDDB-A235-4EB4-8A47-9649B592F3BE}">
      <dgm:prSet/>
      <dgm:spPr/>
      <dgm:t>
        <a:bodyPr/>
        <a:lstStyle/>
        <a:p>
          <a:endParaRPr lang="en-US"/>
        </a:p>
      </dgm:t>
    </dgm:pt>
    <dgm:pt modelId="{07265406-E61B-4CB8-BB1A-C1D4BC0701F1}" type="sibTrans" cxnId="{C40FCDDB-A235-4EB4-8A47-9649B592F3BE}">
      <dgm:prSet/>
      <dgm:spPr/>
      <dgm:t>
        <a:bodyPr/>
        <a:lstStyle/>
        <a:p>
          <a:endParaRPr lang="en-US"/>
        </a:p>
      </dgm:t>
    </dgm:pt>
    <dgm:pt modelId="{A64E96E8-995F-47BF-9A79-60245CB8C0E2}">
      <dgm:prSet phldrT="[Text]" custT="1"/>
      <dgm:spPr/>
      <dgm:t>
        <a:bodyPr/>
        <a:lstStyle/>
        <a:p>
          <a:r>
            <a:rPr lang="el-GR" sz="1500" dirty="0"/>
            <a:t>Αντιπροσωπευτικό δείγμα από όλη την επικράτεια και από τις 13 περιφέρειες της χώρας</a:t>
          </a:r>
          <a:endParaRPr lang="en-US" sz="1500" dirty="0"/>
        </a:p>
      </dgm:t>
    </dgm:pt>
    <dgm:pt modelId="{54F13928-E228-4837-A684-E873520106EC}" type="parTrans" cxnId="{000E3726-0AA8-4EEC-8C80-4F8564ACDDC4}">
      <dgm:prSet/>
      <dgm:spPr/>
      <dgm:t>
        <a:bodyPr/>
        <a:lstStyle/>
        <a:p>
          <a:endParaRPr lang="en-US"/>
        </a:p>
      </dgm:t>
    </dgm:pt>
    <dgm:pt modelId="{4C1A9060-5F8E-40B8-8719-C0E46D230F2B}" type="sibTrans" cxnId="{000E3726-0AA8-4EEC-8C80-4F8564ACDDC4}">
      <dgm:prSet/>
      <dgm:spPr/>
      <dgm:t>
        <a:bodyPr/>
        <a:lstStyle/>
        <a:p>
          <a:endParaRPr lang="en-US"/>
        </a:p>
      </dgm:t>
    </dgm:pt>
    <dgm:pt modelId="{963B3CA4-899E-4DD8-A21F-EB65CC4ED17E}">
      <dgm:prSet phldrT="[Text]"/>
      <dgm:spPr/>
      <dgm:t>
        <a:bodyPr/>
        <a:lstStyle/>
        <a:p>
          <a:r>
            <a:rPr lang="el-GR" dirty="0"/>
            <a:t>Ερωτηματολόγιο με 33 ερωτήσεις</a:t>
          </a:r>
          <a:endParaRPr lang="en-US" dirty="0"/>
        </a:p>
      </dgm:t>
    </dgm:pt>
    <dgm:pt modelId="{9EC396D3-53E3-46AF-A9FB-E84D8CD2344F}" type="parTrans" cxnId="{741D22D3-7122-4711-A4A0-0C19C34FD63B}">
      <dgm:prSet/>
      <dgm:spPr/>
      <dgm:t>
        <a:bodyPr/>
        <a:lstStyle/>
        <a:p>
          <a:endParaRPr lang="en-US"/>
        </a:p>
      </dgm:t>
    </dgm:pt>
    <dgm:pt modelId="{06B14D1D-A218-4951-B05A-634AF90F165E}" type="sibTrans" cxnId="{741D22D3-7122-4711-A4A0-0C19C34FD63B}">
      <dgm:prSet/>
      <dgm:spPr/>
      <dgm:t>
        <a:bodyPr/>
        <a:lstStyle/>
        <a:p>
          <a:endParaRPr lang="en-US"/>
        </a:p>
      </dgm:t>
    </dgm:pt>
    <dgm:pt modelId="{03CAA7D2-2439-488C-9132-07E8B2C78CBB}">
      <dgm:prSet phldrT="[Text]" custT="1"/>
      <dgm:spPr/>
      <dgm:t>
        <a:bodyPr/>
        <a:lstStyle/>
        <a:p>
          <a:endParaRPr lang="el-GR" sz="1300" dirty="0"/>
        </a:p>
        <a:p>
          <a:r>
            <a:rPr lang="el-GR" sz="1300" dirty="0"/>
            <a:t>Χωρισμένο σε 3 ενότητες: i) </a:t>
          </a:r>
          <a:r>
            <a:rPr lang="el-GR" sz="1300" dirty="0" err="1"/>
            <a:t>Αυτοφροντίδα</a:t>
          </a:r>
          <a:r>
            <a:rPr lang="el-GR" sz="1300" dirty="0"/>
            <a:t>, </a:t>
          </a:r>
          <a:r>
            <a:rPr lang="el-GR" sz="1300" dirty="0" err="1"/>
            <a:t>ii</a:t>
          </a:r>
          <a:r>
            <a:rPr lang="el-GR" sz="1300" dirty="0"/>
            <a:t>) Χρήση ΜΗ.ΣΥ.ΦΑ., </a:t>
          </a:r>
          <a:r>
            <a:rPr lang="el-GR" sz="1300" dirty="0" err="1"/>
            <a:t>iii</a:t>
          </a:r>
          <a:r>
            <a:rPr lang="el-GR" sz="1300" dirty="0"/>
            <a:t>) Φαρμακοποιός-Φαρμακείο </a:t>
          </a:r>
          <a:endParaRPr lang="en-US" sz="1300" dirty="0"/>
        </a:p>
        <a:p>
          <a:r>
            <a:rPr lang="el-GR" sz="1300" dirty="0"/>
            <a:t>διάρκεια ~8-10 λεπτών</a:t>
          </a:r>
          <a:endParaRPr lang="en-US" sz="1300" dirty="0"/>
        </a:p>
        <a:p>
          <a:endParaRPr lang="en-US" sz="1100" dirty="0"/>
        </a:p>
      </dgm:t>
    </dgm:pt>
    <dgm:pt modelId="{811F93E9-7329-42BC-841C-6AEE492FBDE5}" type="parTrans" cxnId="{45287E18-0E2F-4AF1-832F-5E8897238FC5}">
      <dgm:prSet/>
      <dgm:spPr/>
      <dgm:t>
        <a:bodyPr/>
        <a:lstStyle/>
        <a:p>
          <a:endParaRPr lang="en-US"/>
        </a:p>
      </dgm:t>
    </dgm:pt>
    <dgm:pt modelId="{7D7100CC-4E19-4073-BBF6-679DDF510622}" type="sibTrans" cxnId="{45287E18-0E2F-4AF1-832F-5E8897238FC5}">
      <dgm:prSet/>
      <dgm:spPr/>
      <dgm:t>
        <a:bodyPr/>
        <a:lstStyle/>
        <a:p>
          <a:endParaRPr lang="en-US"/>
        </a:p>
      </dgm:t>
    </dgm:pt>
    <dgm:pt modelId="{423BC81E-42B3-4F2D-BD4D-AA08D9E30596}">
      <dgm:prSet phldrT="[Text]" custT="1"/>
      <dgm:spPr/>
      <dgm:t>
        <a:bodyPr/>
        <a:lstStyle/>
        <a:p>
          <a:r>
            <a:rPr lang="el-GR" sz="1800" dirty="0">
              <a:latin typeface="Calibri (Body)"/>
              <a:cs typeface="Calibri" panose="020F0502020204030204" pitchFamily="34" charset="0"/>
            </a:rPr>
            <a:t>Τηλεφωνικές συνεντεύξεις με χρήση </a:t>
          </a:r>
          <a:r>
            <a:rPr lang="en-US" sz="1800" dirty="0">
              <a:latin typeface="Calibri (Body)"/>
              <a:cs typeface="Calibri" panose="020F0502020204030204" pitchFamily="34" charset="0"/>
            </a:rPr>
            <a:t>CATI (Computer Assisted Telephone Interviews)</a:t>
          </a:r>
          <a:r>
            <a:rPr lang="el-GR" sz="1800" dirty="0">
              <a:latin typeface="Calibri (Body)"/>
              <a:cs typeface="Calibri" panose="020F0502020204030204" pitchFamily="34" charset="0"/>
            </a:rPr>
            <a:t> </a:t>
          </a:r>
          <a:endParaRPr lang="en-US" sz="1800" dirty="0">
            <a:latin typeface="Calibri (Body)"/>
            <a:cs typeface="Calibri" panose="020F0502020204030204" pitchFamily="34" charset="0"/>
          </a:endParaRPr>
        </a:p>
      </dgm:t>
    </dgm:pt>
    <dgm:pt modelId="{324087FE-BCC5-4190-9CBF-D60BE2147EA4}" type="parTrans" cxnId="{007CDA5D-4002-41A8-AC4B-6585F419DEB0}">
      <dgm:prSet/>
      <dgm:spPr/>
      <dgm:t>
        <a:bodyPr/>
        <a:lstStyle/>
        <a:p>
          <a:endParaRPr lang="en-US"/>
        </a:p>
      </dgm:t>
    </dgm:pt>
    <dgm:pt modelId="{D360E775-EE26-4CAD-8730-6A593482F0AF}" type="sibTrans" cxnId="{007CDA5D-4002-41A8-AC4B-6585F419DEB0}">
      <dgm:prSet/>
      <dgm:spPr/>
      <dgm:t>
        <a:bodyPr/>
        <a:lstStyle/>
        <a:p>
          <a:endParaRPr lang="en-US"/>
        </a:p>
      </dgm:t>
    </dgm:pt>
    <dgm:pt modelId="{40ECF3DC-A59C-4957-9F8E-03E38E6ACD5B}">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sz="1600" dirty="0"/>
            <a:t>46,5 των ερωτηθέντων άντρες και  53,5% γυναίκες</a:t>
          </a:r>
        </a:p>
        <a:p>
          <a:pPr defTabSz="800100">
            <a:lnSpc>
              <a:spcPct val="90000"/>
            </a:lnSpc>
            <a:spcBef>
              <a:spcPct val="0"/>
            </a:spcBef>
            <a:spcAft>
              <a:spcPct val="35000"/>
            </a:spcAft>
          </a:pPr>
          <a:endParaRPr lang="en-US" sz="1500" dirty="0"/>
        </a:p>
      </dgm:t>
    </dgm:pt>
    <dgm:pt modelId="{3DF0D1A3-07AA-45D8-8ECE-84FB9D599C8E}" type="parTrans" cxnId="{09C5FE53-EA93-4FB6-9056-4E15409AF454}">
      <dgm:prSet/>
      <dgm:spPr/>
      <dgm:t>
        <a:bodyPr/>
        <a:lstStyle/>
        <a:p>
          <a:endParaRPr lang="en-US"/>
        </a:p>
      </dgm:t>
    </dgm:pt>
    <dgm:pt modelId="{9DEA1178-45E7-443A-B097-09324618541A}" type="sibTrans" cxnId="{09C5FE53-EA93-4FB6-9056-4E15409AF454}">
      <dgm:prSet/>
      <dgm:spPr/>
      <dgm:t>
        <a:bodyPr/>
        <a:lstStyle/>
        <a:p>
          <a:endParaRPr lang="en-US"/>
        </a:p>
      </dgm:t>
    </dgm:pt>
    <dgm:pt modelId="{9F83EBB2-D217-43A3-835A-45D4C04CB5BE}">
      <dgm:prSet/>
      <dgm:spPr/>
      <dgm:t>
        <a:bodyPr/>
        <a:lstStyle/>
        <a:p>
          <a:endParaRPr lang="en-US" dirty="0"/>
        </a:p>
      </dgm:t>
    </dgm:pt>
    <dgm:pt modelId="{FA4B8171-70D2-456F-9297-49A4B9ECAC7C}" type="parTrans" cxnId="{819284A6-2DAD-4759-88B6-CF08E6E2E9D9}">
      <dgm:prSet/>
      <dgm:spPr/>
      <dgm:t>
        <a:bodyPr/>
        <a:lstStyle/>
        <a:p>
          <a:endParaRPr lang="en-US"/>
        </a:p>
      </dgm:t>
    </dgm:pt>
    <dgm:pt modelId="{1AC3DF80-6FC7-4348-97BF-34C4B952E2C9}" type="sibTrans" cxnId="{819284A6-2DAD-4759-88B6-CF08E6E2E9D9}">
      <dgm:prSet/>
      <dgm:spPr/>
      <dgm:t>
        <a:bodyPr/>
        <a:lstStyle/>
        <a:p>
          <a:endParaRPr lang="en-US"/>
        </a:p>
      </dgm:t>
    </dgm:pt>
    <dgm:pt modelId="{FEB4D7A6-704B-47AA-9200-F32A59D2C39C}" type="pres">
      <dgm:prSet presAssocID="{AB5DB4B5-4271-4B9B-9600-21FE60271E4B}" presName="Name0" presStyleCnt="0">
        <dgm:presLayoutVars>
          <dgm:dir/>
          <dgm:animLvl val="lvl"/>
          <dgm:resizeHandles val="exact"/>
        </dgm:presLayoutVars>
      </dgm:prSet>
      <dgm:spPr/>
    </dgm:pt>
    <dgm:pt modelId="{ABE54B85-5657-4681-82FF-780A6017E00A}" type="pres">
      <dgm:prSet presAssocID="{423BC81E-42B3-4F2D-BD4D-AA08D9E30596}" presName="boxAndChildren" presStyleCnt="0"/>
      <dgm:spPr/>
    </dgm:pt>
    <dgm:pt modelId="{4B743279-E4A6-46D5-89E5-496A16D0DAF8}" type="pres">
      <dgm:prSet presAssocID="{423BC81E-42B3-4F2D-BD4D-AA08D9E30596}" presName="parentTextBox" presStyleLbl="node1" presStyleIdx="0" presStyleCnt="3"/>
      <dgm:spPr/>
    </dgm:pt>
    <dgm:pt modelId="{3D487FBE-B481-4134-8B64-7501787558CF}" type="pres">
      <dgm:prSet presAssocID="{423BC81E-42B3-4F2D-BD4D-AA08D9E30596}" presName="entireBox" presStyleLbl="node1" presStyleIdx="0" presStyleCnt="3"/>
      <dgm:spPr/>
    </dgm:pt>
    <dgm:pt modelId="{0AF59A0B-6237-4676-9CD7-C5832DBF7CEA}" type="pres">
      <dgm:prSet presAssocID="{423BC81E-42B3-4F2D-BD4D-AA08D9E30596}" presName="descendantBox" presStyleCnt="0"/>
      <dgm:spPr/>
    </dgm:pt>
    <dgm:pt modelId="{32F5D3B7-66B2-4A30-A825-BBC966B72A7E}" type="pres">
      <dgm:prSet presAssocID="{40ECF3DC-A59C-4957-9F8E-03E38E6ACD5B}" presName="childTextBox" presStyleLbl="fgAccFollowNode1" presStyleIdx="0" presStyleCnt="4">
        <dgm:presLayoutVars>
          <dgm:bulletEnabled val="1"/>
        </dgm:presLayoutVars>
      </dgm:prSet>
      <dgm:spPr/>
    </dgm:pt>
    <dgm:pt modelId="{B02ACD33-DA67-45BF-9A3E-6B8C5D692C9E}" type="pres">
      <dgm:prSet presAssocID="{06B14D1D-A218-4951-B05A-634AF90F165E}" presName="sp" presStyleCnt="0"/>
      <dgm:spPr/>
    </dgm:pt>
    <dgm:pt modelId="{03AEC563-5A6F-4E29-8504-EE06B0918FD0}" type="pres">
      <dgm:prSet presAssocID="{963B3CA4-899E-4DD8-A21F-EB65CC4ED17E}" presName="arrowAndChildren" presStyleCnt="0"/>
      <dgm:spPr/>
    </dgm:pt>
    <dgm:pt modelId="{BA02832E-2E0F-4742-AF0D-34D4C4D3D9E2}" type="pres">
      <dgm:prSet presAssocID="{963B3CA4-899E-4DD8-A21F-EB65CC4ED17E}" presName="parentTextArrow" presStyleLbl="node1" presStyleIdx="0" presStyleCnt="3"/>
      <dgm:spPr/>
    </dgm:pt>
    <dgm:pt modelId="{34B32026-3806-40BD-AF63-824C2232BE0A}" type="pres">
      <dgm:prSet presAssocID="{963B3CA4-899E-4DD8-A21F-EB65CC4ED17E}" presName="arrow" presStyleLbl="node1" presStyleIdx="1" presStyleCnt="3"/>
      <dgm:spPr/>
    </dgm:pt>
    <dgm:pt modelId="{A64726DB-BED8-40C9-89D9-71B13C30DB9F}" type="pres">
      <dgm:prSet presAssocID="{963B3CA4-899E-4DD8-A21F-EB65CC4ED17E}" presName="descendantArrow" presStyleCnt="0"/>
      <dgm:spPr/>
    </dgm:pt>
    <dgm:pt modelId="{33A1B626-D642-4917-81B3-90533E218D67}" type="pres">
      <dgm:prSet presAssocID="{03CAA7D2-2439-488C-9132-07E8B2C78CBB}" presName="childTextArrow" presStyleLbl="fgAccFollowNode1" presStyleIdx="1" presStyleCnt="4">
        <dgm:presLayoutVars>
          <dgm:bulletEnabled val="1"/>
        </dgm:presLayoutVars>
      </dgm:prSet>
      <dgm:spPr/>
    </dgm:pt>
    <dgm:pt modelId="{9CA4A014-AECF-4AD6-B7E8-EFCF5E1089FC}" type="pres">
      <dgm:prSet presAssocID="{07265406-E61B-4CB8-BB1A-C1D4BC0701F1}" presName="sp" presStyleCnt="0"/>
      <dgm:spPr/>
    </dgm:pt>
    <dgm:pt modelId="{4B77876F-29D5-4A22-8ED7-5B3714C51FC0}" type="pres">
      <dgm:prSet presAssocID="{1B054431-8E90-40C7-8BF7-D694CBBBF1DC}" presName="arrowAndChildren" presStyleCnt="0"/>
      <dgm:spPr/>
    </dgm:pt>
    <dgm:pt modelId="{E0E34249-57BD-4376-903A-930BABD58723}" type="pres">
      <dgm:prSet presAssocID="{1B054431-8E90-40C7-8BF7-D694CBBBF1DC}" presName="parentTextArrow" presStyleLbl="node1" presStyleIdx="1" presStyleCnt="3"/>
      <dgm:spPr/>
    </dgm:pt>
    <dgm:pt modelId="{5703DF2C-35CC-4861-8B6C-B016A8B298FD}" type="pres">
      <dgm:prSet presAssocID="{1B054431-8E90-40C7-8BF7-D694CBBBF1DC}" presName="arrow" presStyleLbl="node1" presStyleIdx="2" presStyleCnt="3"/>
      <dgm:spPr/>
    </dgm:pt>
    <dgm:pt modelId="{330B843A-88EC-4F75-AFF7-189F00C2813B}" type="pres">
      <dgm:prSet presAssocID="{1B054431-8E90-40C7-8BF7-D694CBBBF1DC}" presName="descendantArrow" presStyleCnt="0"/>
      <dgm:spPr/>
    </dgm:pt>
    <dgm:pt modelId="{7F31207A-5537-406E-8DF1-A9C7547B2261}" type="pres">
      <dgm:prSet presAssocID="{A64E96E8-995F-47BF-9A79-60245CB8C0E2}" presName="childTextArrow" presStyleLbl="fgAccFollowNode1" presStyleIdx="2" presStyleCnt="4" custScaleX="2000000">
        <dgm:presLayoutVars>
          <dgm:bulletEnabled val="1"/>
        </dgm:presLayoutVars>
      </dgm:prSet>
      <dgm:spPr/>
    </dgm:pt>
    <dgm:pt modelId="{E4E804F4-7A99-46BA-B8B3-8E75EE02322F}" type="pres">
      <dgm:prSet presAssocID="{9F83EBB2-D217-43A3-835A-45D4C04CB5BE}" presName="childTextArrow" presStyleLbl="fgAccFollowNode1" presStyleIdx="3" presStyleCnt="4">
        <dgm:presLayoutVars>
          <dgm:bulletEnabled val="1"/>
        </dgm:presLayoutVars>
      </dgm:prSet>
      <dgm:spPr/>
    </dgm:pt>
  </dgm:ptLst>
  <dgm:cxnLst>
    <dgm:cxn modelId="{45287E18-0E2F-4AF1-832F-5E8897238FC5}" srcId="{963B3CA4-899E-4DD8-A21F-EB65CC4ED17E}" destId="{03CAA7D2-2439-488C-9132-07E8B2C78CBB}" srcOrd="0" destOrd="0" parTransId="{811F93E9-7329-42BC-841C-6AEE492FBDE5}" sibTransId="{7D7100CC-4E19-4073-BBF6-679DDF510622}"/>
    <dgm:cxn modelId="{64A6361B-354E-480C-8311-73068C045CF7}" type="presOf" srcId="{1B054431-8E90-40C7-8BF7-D694CBBBF1DC}" destId="{E0E34249-57BD-4376-903A-930BABD58723}" srcOrd="0" destOrd="0" presId="urn:microsoft.com/office/officeart/2005/8/layout/process4"/>
    <dgm:cxn modelId="{CE131621-1D48-4A05-BAC5-D057991D17FE}" type="presOf" srcId="{9F83EBB2-D217-43A3-835A-45D4C04CB5BE}" destId="{E4E804F4-7A99-46BA-B8B3-8E75EE02322F}" srcOrd="0" destOrd="0" presId="urn:microsoft.com/office/officeart/2005/8/layout/process4"/>
    <dgm:cxn modelId="{000E3726-0AA8-4EEC-8C80-4F8564ACDDC4}" srcId="{1B054431-8E90-40C7-8BF7-D694CBBBF1DC}" destId="{A64E96E8-995F-47BF-9A79-60245CB8C0E2}" srcOrd="0" destOrd="0" parTransId="{54F13928-E228-4837-A684-E873520106EC}" sibTransId="{4C1A9060-5F8E-40B8-8719-C0E46D230F2B}"/>
    <dgm:cxn modelId="{007CDA5D-4002-41A8-AC4B-6585F419DEB0}" srcId="{AB5DB4B5-4271-4B9B-9600-21FE60271E4B}" destId="{423BC81E-42B3-4F2D-BD4D-AA08D9E30596}" srcOrd="2" destOrd="0" parTransId="{324087FE-BCC5-4190-9CBF-D60BE2147EA4}" sibTransId="{D360E775-EE26-4CAD-8730-6A593482F0AF}"/>
    <dgm:cxn modelId="{98AF895E-D01E-4FB7-A09F-289BA28E11FA}" type="presOf" srcId="{A64E96E8-995F-47BF-9A79-60245CB8C0E2}" destId="{7F31207A-5537-406E-8DF1-A9C7547B2261}" srcOrd="0" destOrd="0" presId="urn:microsoft.com/office/officeart/2005/8/layout/process4"/>
    <dgm:cxn modelId="{68463944-6A0B-4C6A-92C9-03D404DE7C31}" type="presOf" srcId="{423BC81E-42B3-4F2D-BD4D-AA08D9E30596}" destId="{4B743279-E4A6-46D5-89E5-496A16D0DAF8}" srcOrd="0" destOrd="0" presId="urn:microsoft.com/office/officeart/2005/8/layout/process4"/>
    <dgm:cxn modelId="{05C30447-351C-4FBF-80B1-4CBA225718D3}" type="presOf" srcId="{963B3CA4-899E-4DD8-A21F-EB65CC4ED17E}" destId="{BA02832E-2E0F-4742-AF0D-34D4C4D3D9E2}" srcOrd="0" destOrd="0" presId="urn:microsoft.com/office/officeart/2005/8/layout/process4"/>
    <dgm:cxn modelId="{49D66B6A-7E61-4ECA-BF52-932872E4FBDF}" type="presOf" srcId="{40ECF3DC-A59C-4957-9F8E-03E38E6ACD5B}" destId="{32F5D3B7-66B2-4A30-A825-BBC966B72A7E}" srcOrd="0" destOrd="0" presId="urn:microsoft.com/office/officeart/2005/8/layout/process4"/>
    <dgm:cxn modelId="{B4D1A373-1BF4-4B41-AF24-E99E2F3C618E}" type="presOf" srcId="{03CAA7D2-2439-488C-9132-07E8B2C78CBB}" destId="{33A1B626-D642-4917-81B3-90533E218D67}" srcOrd="0" destOrd="0" presId="urn:microsoft.com/office/officeart/2005/8/layout/process4"/>
    <dgm:cxn modelId="{09C5FE53-EA93-4FB6-9056-4E15409AF454}" srcId="{423BC81E-42B3-4F2D-BD4D-AA08D9E30596}" destId="{40ECF3DC-A59C-4957-9F8E-03E38E6ACD5B}" srcOrd="0" destOrd="0" parTransId="{3DF0D1A3-07AA-45D8-8ECE-84FB9D599C8E}" sibTransId="{9DEA1178-45E7-443A-B097-09324618541A}"/>
    <dgm:cxn modelId="{819284A6-2DAD-4759-88B6-CF08E6E2E9D9}" srcId="{1B054431-8E90-40C7-8BF7-D694CBBBF1DC}" destId="{9F83EBB2-D217-43A3-835A-45D4C04CB5BE}" srcOrd="1" destOrd="0" parTransId="{FA4B8171-70D2-456F-9297-49A4B9ECAC7C}" sibTransId="{1AC3DF80-6FC7-4348-97BF-34C4B952E2C9}"/>
    <dgm:cxn modelId="{BCABDFC2-A7B7-45E8-BC0C-8EB298CDC4B6}" type="presOf" srcId="{1B054431-8E90-40C7-8BF7-D694CBBBF1DC}" destId="{5703DF2C-35CC-4861-8B6C-B016A8B298FD}" srcOrd="1" destOrd="0" presId="urn:microsoft.com/office/officeart/2005/8/layout/process4"/>
    <dgm:cxn modelId="{741D22D3-7122-4711-A4A0-0C19C34FD63B}" srcId="{AB5DB4B5-4271-4B9B-9600-21FE60271E4B}" destId="{963B3CA4-899E-4DD8-A21F-EB65CC4ED17E}" srcOrd="1" destOrd="0" parTransId="{9EC396D3-53E3-46AF-A9FB-E84D8CD2344F}" sibTransId="{06B14D1D-A218-4951-B05A-634AF90F165E}"/>
    <dgm:cxn modelId="{081178D3-FBE4-48E3-8EE5-31E8BDB73C3F}" type="presOf" srcId="{AB5DB4B5-4271-4B9B-9600-21FE60271E4B}" destId="{FEB4D7A6-704B-47AA-9200-F32A59D2C39C}" srcOrd="0" destOrd="0" presId="urn:microsoft.com/office/officeart/2005/8/layout/process4"/>
    <dgm:cxn modelId="{C40FCDDB-A235-4EB4-8A47-9649B592F3BE}" srcId="{AB5DB4B5-4271-4B9B-9600-21FE60271E4B}" destId="{1B054431-8E90-40C7-8BF7-D694CBBBF1DC}" srcOrd="0" destOrd="0" parTransId="{207E3BC5-F6B6-4D4E-ACFB-EF7BEAE1E6F3}" sibTransId="{07265406-E61B-4CB8-BB1A-C1D4BC0701F1}"/>
    <dgm:cxn modelId="{3D2619FD-E93F-4386-B3BD-C6A65E1BA7F2}" type="presOf" srcId="{423BC81E-42B3-4F2D-BD4D-AA08D9E30596}" destId="{3D487FBE-B481-4134-8B64-7501787558CF}" srcOrd="1" destOrd="0" presId="urn:microsoft.com/office/officeart/2005/8/layout/process4"/>
    <dgm:cxn modelId="{12E9C0FE-7CA1-4412-A376-4490ED38856B}" type="presOf" srcId="{963B3CA4-899E-4DD8-A21F-EB65CC4ED17E}" destId="{34B32026-3806-40BD-AF63-824C2232BE0A}" srcOrd="1" destOrd="0" presId="urn:microsoft.com/office/officeart/2005/8/layout/process4"/>
    <dgm:cxn modelId="{326D1532-9B07-42B3-9481-CC154D5ECFEB}" type="presParOf" srcId="{FEB4D7A6-704B-47AA-9200-F32A59D2C39C}" destId="{ABE54B85-5657-4681-82FF-780A6017E00A}" srcOrd="0" destOrd="0" presId="urn:microsoft.com/office/officeart/2005/8/layout/process4"/>
    <dgm:cxn modelId="{5636C146-A3BE-4D60-A823-39D31EDB0D71}" type="presParOf" srcId="{ABE54B85-5657-4681-82FF-780A6017E00A}" destId="{4B743279-E4A6-46D5-89E5-496A16D0DAF8}" srcOrd="0" destOrd="0" presId="urn:microsoft.com/office/officeart/2005/8/layout/process4"/>
    <dgm:cxn modelId="{690E2353-87E8-4E93-80F4-20C4D7EA792D}" type="presParOf" srcId="{ABE54B85-5657-4681-82FF-780A6017E00A}" destId="{3D487FBE-B481-4134-8B64-7501787558CF}" srcOrd="1" destOrd="0" presId="urn:microsoft.com/office/officeart/2005/8/layout/process4"/>
    <dgm:cxn modelId="{F8134260-FFD8-4FE6-945D-6D07A170BE6A}" type="presParOf" srcId="{ABE54B85-5657-4681-82FF-780A6017E00A}" destId="{0AF59A0B-6237-4676-9CD7-C5832DBF7CEA}" srcOrd="2" destOrd="0" presId="urn:microsoft.com/office/officeart/2005/8/layout/process4"/>
    <dgm:cxn modelId="{525FA9D7-88F7-4A00-8AAE-CC950E65B668}" type="presParOf" srcId="{0AF59A0B-6237-4676-9CD7-C5832DBF7CEA}" destId="{32F5D3B7-66B2-4A30-A825-BBC966B72A7E}" srcOrd="0" destOrd="0" presId="urn:microsoft.com/office/officeart/2005/8/layout/process4"/>
    <dgm:cxn modelId="{6E570C4E-D525-4BE3-98CD-64A3562B900D}" type="presParOf" srcId="{FEB4D7A6-704B-47AA-9200-F32A59D2C39C}" destId="{B02ACD33-DA67-45BF-9A3E-6B8C5D692C9E}" srcOrd="1" destOrd="0" presId="urn:microsoft.com/office/officeart/2005/8/layout/process4"/>
    <dgm:cxn modelId="{8208B8E4-6436-4B6E-940A-BF72C74014AE}" type="presParOf" srcId="{FEB4D7A6-704B-47AA-9200-F32A59D2C39C}" destId="{03AEC563-5A6F-4E29-8504-EE06B0918FD0}" srcOrd="2" destOrd="0" presId="urn:microsoft.com/office/officeart/2005/8/layout/process4"/>
    <dgm:cxn modelId="{EA4EA47E-2A0E-462F-8514-B81C958BC537}" type="presParOf" srcId="{03AEC563-5A6F-4E29-8504-EE06B0918FD0}" destId="{BA02832E-2E0F-4742-AF0D-34D4C4D3D9E2}" srcOrd="0" destOrd="0" presId="urn:microsoft.com/office/officeart/2005/8/layout/process4"/>
    <dgm:cxn modelId="{FBB57034-A136-4272-B115-AB6FB6DC487A}" type="presParOf" srcId="{03AEC563-5A6F-4E29-8504-EE06B0918FD0}" destId="{34B32026-3806-40BD-AF63-824C2232BE0A}" srcOrd="1" destOrd="0" presId="urn:microsoft.com/office/officeart/2005/8/layout/process4"/>
    <dgm:cxn modelId="{9016E10A-9780-4833-B011-B3024A0E6424}" type="presParOf" srcId="{03AEC563-5A6F-4E29-8504-EE06B0918FD0}" destId="{A64726DB-BED8-40C9-89D9-71B13C30DB9F}" srcOrd="2" destOrd="0" presId="urn:microsoft.com/office/officeart/2005/8/layout/process4"/>
    <dgm:cxn modelId="{D38EA598-F698-4EC3-9E27-499C0ABD3831}" type="presParOf" srcId="{A64726DB-BED8-40C9-89D9-71B13C30DB9F}" destId="{33A1B626-D642-4917-81B3-90533E218D67}" srcOrd="0" destOrd="0" presId="urn:microsoft.com/office/officeart/2005/8/layout/process4"/>
    <dgm:cxn modelId="{91D2367C-0976-4433-8A5D-FE532DAD918C}" type="presParOf" srcId="{FEB4D7A6-704B-47AA-9200-F32A59D2C39C}" destId="{9CA4A014-AECF-4AD6-B7E8-EFCF5E1089FC}" srcOrd="3" destOrd="0" presId="urn:microsoft.com/office/officeart/2005/8/layout/process4"/>
    <dgm:cxn modelId="{FA71A8DA-9ED0-4553-967A-4EAE836D285A}" type="presParOf" srcId="{FEB4D7A6-704B-47AA-9200-F32A59D2C39C}" destId="{4B77876F-29D5-4A22-8ED7-5B3714C51FC0}" srcOrd="4" destOrd="0" presId="urn:microsoft.com/office/officeart/2005/8/layout/process4"/>
    <dgm:cxn modelId="{B1A6A6D0-D484-448C-B95C-947ABC53E767}" type="presParOf" srcId="{4B77876F-29D5-4A22-8ED7-5B3714C51FC0}" destId="{E0E34249-57BD-4376-903A-930BABD58723}" srcOrd="0" destOrd="0" presId="urn:microsoft.com/office/officeart/2005/8/layout/process4"/>
    <dgm:cxn modelId="{6BB44144-44C9-45C3-8383-B51FD9C2E73E}" type="presParOf" srcId="{4B77876F-29D5-4A22-8ED7-5B3714C51FC0}" destId="{5703DF2C-35CC-4861-8B6C-B016A8B298FD}" srcOrd="1" destOrd="0" presId="urn:microsoft.com/office/officeart/2005/8/layout/process4"/>
    <dgm:cxn modelId="{6347B69E-09EC-423C-9DF4-BA34D527C34D}" type="presParOf" srcId="{4B77876F-29D5-4A22-8ED7-5B3714C51FC0}" destId="{330B843A-88EC-4F75-AFF7-189F00C2813B}" srcOrd="2" destOrd="0" presId="urn:microsoft.com/office/officeart/2005/8/layout/process4"/>
    <dgm:cxn modelId="{20EC18F4-1E32-469B-8179-0E574025BC0D}" type="presParOf" srcId="{330B843A-88EC-4F75-AFF7-189F00C2813B}" destId="{7F31207A-5537-406E-8DF1-A9C7547B2261}" srcOrd="0" destOrd="0" presId="urn:microsoft.com/office/officeart/2005/8/layout/process4"/>
    <dgm:cxn modelId="{CB376FB7-8FCD-4443-BEB8-9AEA3A34473F}" type="presParOf" srcId="{330B843A-88EC-4F75-AFF7-189F00C2813B}" destId="{E4E804F4-7A99-46BA-B8B3-8E75EE02322F}"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9E86C-4845-4446-BC63-BC39629DE203}">
      <dsp:nvSpPr>
        <dsp:cNvPr id="0" name=""/>
        <dsp:cNvSpPr/>
      </dsp:nvSpPr>
      <dsp:spPr>
        <a:xfrm rot="16200000">
          <a:off x="501497" y="-501497"/>
          <a:ext cx="1769312" cy="2772308"/>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kern="1200" dirty="0"/>
            <a:t>Ανταποκρίνονται στις ανάγκες της </a:t>
          </a:r>
          <a:r>
            <a:rPr lang="el-GR" sz="1400" kern="1200" dirty="0" err="1"/>
            <a:t>αυτοθεραπείας</a:t>
          </a:r>
          <a:endParaRPr lang="en-US" sz="1400" kern="1200" dirty="0"/>
        </a:p>
      </dsp:txBody>
      <dsp:txXfrm rot="5400000">
        <a:off x="-1" y="1"/>
        <a:ext cx="2772308" cy="1326984"/>
      </dsp:txXfrm>
    </dsp:sp>
    <dsp:sp modelId="{8A68839C-B5F9-41E6-8160-A46DB03262F2}">
      <dsp:nvSpPr>
        <dsp:cNvPr id="0" name=""/>
        <dsp:cNvSpPr/>
      </dsp:nvSpPr>
      <dsp:spPr>
        <a:xfrm>
          <a:off x="2772308" y="0"/>
          <a:ext cx="2772308" cy="1769312"/>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kern="1200" dirty="0"/>
            <a:t>Αναπτύσσονται από τη φαρμακευτική βιομηχανία</a:t>
          </a:r>
          <a:endParaRPr lang="en-US" sz="1400" kern="1200" dirty="0"/>
        </a:p>
      </dsp:txBody>
      <dsp:txXfrm>
        <a:off x="2772308" y="0"/>
        <a:ext cx="2772308" cy="1326984"/>
      </dsp:txXfrm>
    </dsp:sp>
    <dsp:sp modelId="{9825D1F0-0D06-4604-BA2A-B5E2693E1C88}">
      <dsp:nvSpPr>
        <dsp:cNvPr id="0" name=""/>
        <dsp:cNvSpPr/>
      </dsp:nvSpPr>
      <dsp:spPr>
        <a:xfrm rot="10800000">
          <a:off x="0" y="1769312"/>
          <a:ext cx="2772308" cy="1769312"/>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kern="1200" dirty="0"/>
            <a:t>Εγκρίνονται από εθνικούς οργανισμούς φαρμάκου</a:t>
          </a:r>
          <a:endParaRPr lang="en-US" sz="1400" kern="1200" dirty="0"/>
        </a:p>
      </dsp:txBody>
      <dsp:txXfrm rot="10800000">
        <a:off x="0" y="2211640"/>
        <a:ext cx="2772308" cy="1326984"/>
      </dsp:txXfrm>
    </dsp:sp>
    <dsp:sp modelId="{79755C71-4D33-4974-803F-0B30A303D07E}">
      <dsp:nvSpPr>
        <dsp:cNvPr id="0" name=""/>
        <dsp:cNvSpPr/>
      </dsp:nvSpPr>
      <dsp:spPr>
        <a:xfrm rot="5400000">
          <a:off x="3273805" y="1267814"/>
          <a:ext cx="1769312" cy="2772308"/>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kern="1200" dirty="0"/>
            <a:t>Πληρούν δύο απαραίτητα κριτήρια</a:t>
          </a:r>
          <a:r>
            <a:rPr lang="en-US" sz="1400" kern="1200" dirty="0"/>
            <a:t>:</a:t>
          </a:r>
          <a:r>
            <a:rPr lang="el-GR" sz="1400" kern="1200" dirty="0"/>
            <a:t> αποτελεσματικότητα και ασφάλεια</a:t>
          </a:r>
          <a:endParaRPr lang="en-US" sz="1400" kern="1200" dirty="0"/>
        </a:p>
      </dsp:txBody>
      <dsp:txXfrm rot="-5400000">
        <a:off x="2772307" y="2211640"/>
        <a:ext cx="2772308" cy="1326984"/>
      </dsp:txXfrm>
    </dsp:sp>
    <dsp:sp modelId="{73AEEEB7-600A-4E2E-83AA-0B2AE1BAEBF2}">
      <dsp:nvSpPr>
        <dsp:cNvPr id="0" name=""/>
        <dsp:cNvSpPr/>
      </dsp:nvSpPr>
      <dsp:spPr>
        <a:xfrm>
          <a:off x="1937704" y="1312591"/>
          <a:ext cx="1663384" cy="884656"/>
        </a:xfrm>
        <a:prstGeom prst="roundRect">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latin typeface="Calibri (Body)"/>
            </a:rPr>
            <a:t>ΜΗ.ΣΥ.ΦΑ.</a:t>
          </a:r>
          <a:endParaRPr lang="en-US" sz="1400" kern="1200" dirty="0">
            <a:latin typeface="Calibri (Body)"/>
          </a:endParaRPr>
        </a:p>
        <a:p>
          <a:pPr marL="0" lvl="0" indent="0" algn="ctr" defTabSz="622300">
            <a:lnSpc>
              <a:spcPct val="90000"/>
            </a:lnSpc>
            <a:spcBef>
              <a:spcPct val="0"/>
            </a:spcBef>
            <a:spcAft>
              <a:spcPct val="35000"/>
            </a:spcAft>
            <a:buNone/>
          </a:pPr>
          <a:r>
            <a:rPr lang="en-US" sz="1400" kern="1200" dirty="0">
              <a:latin typeface="Calibri (Body)"/>
            </a:rPr>
            <a:t>OTC (Over-the –counter)</a:t>
          </a:r>
        </a:p>
      </dsp:txBody>
      <dsp:txXfrm>
        <a:off x="1980889" y="1355776"/>
        <a:ext cx="1577014" cy="7982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CF08E-5CF1-4B39-A094-682B104D4D3F}">
      <dsp:nvSpPr>
        <dsp:cNvPr id="0" name=""/>
        <dsp:cNvSpPr/>
      </dsp:nvSpPr>
      <dsp:spPr>
        <a:xfrm>
          <a:off x="0" y="519128"/>
          <a:ext cx="8640960" cy="302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68A7F0-D949-479C-B1EB-41A9A6D2DE78}">
      <dsp:nvSpPr>
        <dsp:cNvPr id="0" name=""/>
        <dsp:cNvSpPr/>
      </dsp:nvSpPr>
      <dsp:spPr>
        <a:xfrm>
          <a:off x="432048" y="131972"/>
          <a:ext cx="7475614" cy="5642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marL="0" lvl="0" indent="0" algn="l" defTabSz="666750">
            <a:lnSpc>
              <a:spcPct val="90000"/>
            </a:lnSpc>
            <a:spcBef>
              <a:spcPct val="0"/>
            </a:spcBef>
            <a:spcAft>
              <a:spcPct val="35000"/>
            </a:spcAft>
            <a:buNone/>
          </a:pPr>
          <a:r>
            <a:rPr lang="el-GR" sz="1500" kern="1200" dirty="0"/>
            <a:t>1) Φάρμακα για βήχα / κρυολόγημα (cough &amp; cold) - παθήσεις ανωτέρου αναπνευστικού (σιρόπια καραμέλες, </a:t>
          </a:r>
          <a:r>
            <a:rPr lang="el-GR" sz="1500" kern="1200" dirty="0" err="1"/>
            <a:t>κτλ</a:t>
          </a:r>
          <a:r>
            <a:rPr lang="el-GR" sz="1500" kern="1200" dirty="0"/>
            <a:t>)</a:t>
          </a:r>
          <a:endParaRPr lang="en-US" sz="1500" kern="1200" dirty="0"/>
        </a:p>
      </dsp:txBody>
      <dsp:txXfrm>
        <a:off x="459594" y="159518"/>
        <a:ext cx="7420522" cy="509183"/>
      </dsp:txXfrm>
    </dsp:sp>
    <dsp:sp modelId="{DC24188C-AF31-4AB6-BC4F-2B0F07244062}">
      <dsp:nvSpPr>
        <dsp:cNvPr id="0" name=""/>
        <dsp:cNvSpPr/>
      </dsp:nvSpPr>
      <dsp:spPr>
        <a:xfrm>
          <a:off x="0" y="1325706"/>
          <a:ext cx="8640960" cy="302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1B6BD3-08D8-4B28-ADD7-5C5001AD740D}">
      <dsp:nvSpPr>
        <dsp:cNvPr id="0" name=""/>
        <dsp:cNvSpPr/>
      </dsp:nvSpPr>
      <dsp:spPr>
        <a:xfrm>
          <a:off x="432048" y="886328"/>
          <a:ext cx="7475614" cy="61649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el-GR" sz="1400" kern="1200" dirty="0"/>
        </a:p>
        <a:p>
          <a:pPr marL="0" marR="0" lvl="0" indent="0" algn="l" defTabSz="914400" eaLnBrk="1" fontAlgn="auto" latinLnBrk="0" hangingPunct="1">
            <a:lnSpc>
              <a:spcPct val="100000"/>
            </a:lnSpc>
            <a:spcBef>
              <a:spcPct val="0"/>
            </a:spcBef>
            <a:spcAft>
              <a:spcPts val="0"/>
            </a:spcAft>
            <a:buClrTx/>
            <a:buSzTx/>
            <a:buFontTx/>
            <a:buNone/>
            <a:tabLst/>
            <a:defRPr/>
          </a:pPr>
          <a:r>
            <a:rPr lang="el-GR" sz="1500" kern="1200" dirty="0"/>
            <a:t>2) Αναλγητικά (</a:t>
          </a:r>
          <a:r>
            <a:rPr lang="el-GR" sz="1500" kern="1200" dirty="0" err="1"/>
            <a:t>analgesics</a:t>
          </a:r>
          <a:r>
            <a:rPr lang="el-GR" sz="1500" kern="1200" dirty="0"/>
            <a:t>) και προϊόντα για τον πόνο και τον πυρετό</a:t>
          </a:r>
          <a:endParaRPr lang="en-US" sz="1500" kern="1200" dirty="0"/>
        </a:p>
        <a:p>
          <a:pPr lvl="0" algn="l" defTabSz="533400">
            <a:lnSpc>
              <a:spcPct val="90000"/>
            </a:lnSpc>
            <a:spcBef>
              <a:spcPct val="0"/>
            </a:spcBef>
            <a:spcAft>
              <a:spcPct val="35000"/>
            </a:spcAft>
            <a:buNone/>
          </a:pPr>
          <a:endParaRPr lang="en-US" sz="1400" kern="1200" dirty="0"/>
        </a:p>
      </dsp:txBody>
      <dsp:txXfrm>
        <a:off x="462143" y="916423"/>
        <a:ext cx="7415424" cy="556308"/>
      </dsp:txXfrm>
    </dsp:sp>
    <dsp:sp modelId="{CB5694C2-AE14-4C3F-97C6-B359BC79685E}">
      <dsp:nvSpPr>
        <dsp:cNvPr id="0" name=""/>
        <dsp:cNvSpPr/>
      </dsp:nvSpPr>
      <dsp:spPr>
        <a:xfrm>
          <a:off x="0" y="2148186"/>
          <a:ext cx="8640960" cy="302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0363E1-B03E-41FB-9BC2-5FD6CD6ABA88}">
      <dsp:nvSpPr>
        <dsp:cNvPr id="0" name=""/>
        <dsp:cNvSpPr/>
      </dsp:nvSpPr>
      <dsp:spPr>
        <a:xfrm>
          <a:off x="432048" y="1692906"/>
          <a:ext cx="7515293" cy="6323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marL="0" lvl="0" indent="0" algn="l" defTabSz="666750">
            <a:lnSpc>
              <a:spcPct val="90000"/>
            </a:lnSpc>
            <a:spcBef>
              <a:spcPct val="0"/>
            </a:spcBef>
            <a:spcAft>
              <a:spcPct val="35000"/>
            </a:spcAft>
            <a:buNone/>
          </a:pPr>
          <a:r>
            <a:rPr lang="el-GR" sz="1500" kern="1200" dirty="0"/>
            <a:t>3) Φάρμακα για γαστρεντερικό σύστημα (digestive) και για παθήσεις όπως η διάρροια και η δυσκοιλιότητα</a:t>
          </a:r>
          <a:endParaRPr lang="en-US" sz="1500" kern="1200" dirty="0"/>
        </a:p>
      </dsp:txBody>
      <dsp:txXfrm>
        <a:off x="462919" y="1723777"/>
        <a:ext cx="7453551" cy="570657"/>
      </dsp:txXfrm>
    </dsp:sp>
    <dsp:sp modelId="{D5AD135F-0913-42F4-B9F3-2AF11B06EC00}">
      <dsp:nvSpPr>
        <dsp:cNvPr id="0" name=""/>
        <dsp:cNvSpPr/>
      </dsp:nvSpPr>
      <dsp:spPr>
        <a:xfrm>
          <a:off x="0" y="2946938"/>
          <a:ext cx="8640960" cy="302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7E48B4-54AA-486D-B404-E990EECFB72E}">
      <dsp:nvSpPr>
        <dsp:cNvPr id="0" name=""/>
        <dsp:cNvSpPr/>
      </dsp:nvSpPr>
      <dsp:spPr>
        <a:xfrm>
          <a:off x="432048" y="2515386"/>
          <a:ext cx="7515233" cy="6086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marL="0" lvl="0" indent="0" algn="l" defTabSz="666750">
            <a:lnSpc>
              <a:spcPct val="90000"/>
            </a:lnSpc>
            <a:spcBef>
              <a:spcPct val="0"/>
            </a:spcBef>
            <a:spcAft>
              <a:spcPct val="35000"/>
            </a:spcAft>
            <a:buNone/>
          </a:pPr>
          <a:r>
            <a:rPr lang="el-GR" sz="1500" kern="1200" dirty="0"/>
            <a:t>4) Βιταμίνες και συμπληρώματα διατροφής (vitamins-tonics) όπως ασβέστιο και πολυβιταµινούχα</a:t>
          </a:r>
          <a:endParaRPr lang="en-US" sz="1500" kern="1200" dirty="0"/>
        </a:p>
      </dsp:txBody>
      <dsp:txXfrm>
        <a:off x="461761" y="2545099"/>
        <a:ext cx="7455807" cy="549246"/>
      </dsp:txXfrm>
    </dsp:sp>
    <dsp:sp modelId="{E3D8E0D1-2DAB-442F-A433-D0016E91028E}">
      <dsp:nvSpPr>
        <dsp:cNvPr id="0" name=""/>
        <dsp:cNvSpPr/>
      </dsp:nvSpPr>
      <dsp:spPr>
        <a:xfrm>
          <a:off x="0" y="3769985"/>
          <a:ext cx="8640960" cy="302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38DFDD-507D-4E85-B061-9AF57557751F}">
      <dsp:nvSpPr>
        <dsp:cNvPr id="0" name=""/>
        <dsp:cNvSpPr/>
      </dsp:nvSpPr>
      <dsp:spPr>
        <a:xfrm>
          <a:off x="432048" y="3314138"/>
          <a:ext cx="7515233" cy="63296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marL="0" lvl="0" indent="0" algn="l" defTabSz="666750">
            <a:lnSpc>
              <a:spcPct val="90000"/>
            </a:lnSpc>
            <a:spcBef>
              <a:spcPct val="0"/>
            </a:spcBef>
            <a:spcAft>
              <a:spcPct val="35000"/>
            </a:spcAft>
            <a:buNone/>
          </a:pPr>
          <a:r>
            <a:rPr lang="el-GR" sz="1500" kern="1200" dirty="0"/>
            <a:t>5) Φάρμακα για την φροντίδα του δέρματος (skin) και για δερματικές παθήσεις όπως μυκητιάσεις, ερεθισμοί και τοπικές μολύνσεις σε πληγές ή στο δέρμα</a:t>
          </a:r>
          <a:endParaRPr lang="en-US" sz="1500" kern="1200" dirty="0"/>
        </a:p>
      </dsp:txBody>
      <dsp:txXfrm>
        <a:off x="462947" y="3345037"/>
        <a:ext cx="7453435" cy="571168"/>
      </dsp:txXfrm>
    </dsp:sp>
    <dsp:sp modelId="{6C2E6075-F5BD-4CF7-83DF-EEC753D7679D}">
      <dsp:nvSpPr>
        <dsp:cNvPr id="0" name=""/>
        <dsp:cNvSpPr/>
      </dsp:nvSpPr>
      <dsp:spPr>
        <a:xfrm>
          <a:off x="0" y="4616638"/>
          <a:ext cx="8640960" cy="302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81DA4F-4FAD-4723-8D3B-9281447B0152}">
      <dsp:nvSpPr>
        <dsp:cNvPr id="0" name=""/>
        <dsp:cNvSpPr/>
      </dsp:nvSpPr>
      <dsp:spPr>
        <a:xfrm>
          <a:off x="432048" y="4137185"/>
          <a:ext cx="7515293" cy="65657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marL="0" lvl="0" indent="0" algn="l" defTabSz="666750">
            <a:lnSpc>
              <a:spcPct val="90000"/>
            </a:lnSpc>
            <a:spcBef>
              <a:spcPct val="0"/>
            </a:spcBef>
            <a:spcAft>
              <a:spcPct val="35000"/>
            </a:spcAft>
            <a:buNone/>
          </a:pPr>
          <a:r>
            <a:rPr lang="el-GR" sz="1500" kern="1200" dirty="0"/>
            <a:t>6) Φάρμακα για τη φροντίδα των ματιών (</a:t>
          </a:r>
          <a:r>
            <a:rPr lang="el-GR" sz="1500" kern="1200" dirty="0" err="1"/>
            <a:t>eye</a:t>
          </a:r>
          <a:r>
            <a:rPr lang="el-GR" sz="1500" kern="1200" dirty="0"/>
            <a:t> </a:t>
          </a:r>
          <a:r>
            <a:rPr lang="el-GR" sz="1500" kern="1200" dirty="0" err="1"/>
            <a:t>care</a:t>
          </a:r>
          <a:r>
            <a:rPr lang="el-GR" sz="1500" kern="1200" dirty="0"/>
            <a:t>) όπως κολλύρια και σταγόνες για τα μάτια</a:t>
          </a:r>
          <a:endParaRPr lang="en-US" sz="1500" kern="1200" dirty="0"/>
        </a:p>
      </dsp:txBody>
      <dsp:txXfrm>
        <a:off x="464099" y="4169236"/>
        <a:ext cx="7451191" cy="5924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9AAB6-4474-4696-86D7-A1726AA4C74C}">
      <dsp:nvSpPr>
        <dsp:cNvPr id="0" name=""/>
        <dsp:cNvSpPr/>
      </dsp:nvSpPr>
      <dsp:spPr>
        <a:xfrm>
          <a:off x="17095" y="0"/>
          <a:ext cx="1683471" cy="54006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l-GR" sz="1200" kern="1200" dirty="0"/>
            <a:t>ΓΑΛΛΙΑ</a:t>
          </a:r>
        </a:p>
        <a:p>
          <a:pPr marL="0" lvl="0" indent="0">
            <a:spcBef>
              <a:spcPct val="0"/>
            </a:spcBef>
            <a:buNone/>
          </a:pPr>
          <a:r>
            <a:rPr lang="el-GR" sz="1100" kern="1200" dirty="0"/>
            <a:t>Η </a:t>
          </a:r>
          <a:r>
            <a:rPr lang="el-GR" sz="1100" kern="1200" dirty="0" err="1"/>
            <a:t>αυτοθεραπεία</a:t>
          </a:r>
          <a:r>
            <a:rPr lang="el-GR" sz="1100" kern="1200" dirty="0"/>
            <a:t> το 15,4%  της αγοράς φαρμάκου. </a:t>
          </a:r>
          <a:endParaRPr lang="en-US" sz="1100" kern="1200" dirty="0"/>
        </a:p>
        <a:p>
          <a:pPr marL="0" lvl="0" indent="0">
            <a:spcBef>
              <a:spcPct val="0"/>
            </a:spcBef>
            <a:buNone/>
          </a:pPr>
          <a:r>
            <a:rPr lang="el-GR" sz="1100" b="1" kern="1200" dirty="0"/>
            <a:t>Μελέτη </a:t>
          </a:r>
          <a:r>
            <a:rPr lang="el-GR" sz="1100" b="1" kern="1200" dirty="0" err="1"/>
            <a:t>Afipa</a:t>
          </a:r>
          <a:r>
            <a:rPr lang="el-GR" sz="1100" b="1" kern="1200" dirty="0"/>
            <a:t> -</a:t>
          </a:r>
          <a:r>
            <a:rPr lang="el-GR" sz="1100" b="1" kern="1200" dirty="0" err="1"/>
            <a:t>Ipsos</a:t>
          </a:r>
          <a:r>
            <a:rPr lang="el-GR" sz="1100" b="1" kern="1200" dirty="0"/>
            <a:t> </a:t>
          </a:r>
          <a:r>
            <a:rPr lang="el-GR" sz="1100" b="1" kern="1200" dirty="0" err="1"/>
            <a:t>Survey</a:t>
          </a:r>
          <a:r>
            <a:rPr lang="el-GR" sz="1100" b="1" kern="1200" dirty="0"/>
            <a:t> </a:t>
          </a:r>
          <a:r>
            <a:rPr lang="el-GR" sz="1100" b="1" kern="1200" dirty="0" err="1"/>
            <a:t>Institute</a:t>
          </a:r>
          <a:r>
            <a:rPr lang="el-GR" sz="1100" b="1" kern="1200" dirty="0"/>
            <a:t> (2015): </a:t>
          </a:r>
          <a:r>
            <a:rPr lang="el-GR" sz="1100" kern="1200" dirty="0"/>
            <a:t>Εξοικονόμηση €1,5 </a:t>
          </a:r>
          <a:r>
            <a:rPr lang="el-GR" sz="1100" kern="1200" dirty="0" err="1"/>
            <a:t>δισεκ</a:t>
          </a:r>
          <a:r>
            <a:rPr lang="el-GR" sz="1100" kern="1200" dirty="0"/>
            <a:t>. μέσα σε ένα χρόνο από ενδεχόμενη αναθεώρηση για 201 σκευάσματα (66 με  χαρακτηριστικά </a:t>
          </a:r>
          <a:r>
            <a:rPr lang="el-GR" sz="1100" kern="1200" dirty="0" err="1"/>
            <a:t>αυτοθεραπείας</a:t>
          </a:r>
          <a:r>
            <a:rPr lang="el-GR" sz="1100" kern="1200" dirty="0"/>
            <a:t>) </a:t>
          </a:r>
          <a:endParaRPr lang="en-US" sz="1100" kern="1200" dirty="0"/>
        </a:p>
        <a:p>
          <a:pPr marL="0" lvl="0" indent="0">
            <a:spcBef>
              <a:spcPct val="0"/>
            </a:spcBef>
            <a:buNone/>
          </a:pPr>
          <a:r>
            <a:rPr lang="el-GR" sz="1100" kern="1200" dirty="0"/>
            <a:t>(€987 εκατ. από  </a:t>
          </a:r>
          <a:r>
            <a:rPr lang="el-GR" sz="1100" kern="1200" dirty="0" err="1"/>
            <a:t>αποζημιούμενα</a:t>
          </a:r>
          <a:r>
            <a:rPr lang="el-GR" sz="1100" kern="1200" dirty="0"/>
            <a:t> φάρμακα και €552 εκατ. από  ιατρικές επισκέψεις).</a:t>
          </a:r>
          <a:endParaRPr lang="en-US" sz="1100" kern="1200" dirty="0"/>
        </a:p>
        <a:p>
          <a:pPr marL="0" lvl="0" indent="0" algn="l" defTabSz="533400">
            <a:lnSpc>
              <a:spcPct val="90000"/>
            </a:lnSpc>
            <a:spcBef>
              <a:spcPct val="0"/>
            </a:spcBef>
            <a:spcAft>
              <a:spcPct val="35000"/>
            </a:spcAft>
            <a:buNone/>
          </a:pPr>
          <a:endParaRPr lang="en-US" sz="1200" kern="1200" dirty="0"/>
        </a:p>
      </dsp:txBody>
      <dsp:txXfrm>
        <a:off x="17095" y="2160240"/>
        <a:ext cx="1683471" cy="2160240"/>
      </dsp:txXfrm>
    </dsp:sp>
    <dsp:sp modelId="{CDB72A58-51A6-4117-B308-220A505DE638}">
      <dsp:nvSpPr>
        <dsp:cNvPr id="0" name=""/>
        <dsp:cNvSpPr/>
      </dsp:nvSpPr>
      <dsp:spPr>
        <a:xfrm>
          <a:off x="0" y="22372"/>
          <a:ext cx="1658990" cy="136635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195112-9EE3-453E-904C-48667FB72DF2}">
      <dsp:nvSpPr>
        <dsp:cNvPr id="0" name=""/>
        <dsp:cNvSpPr/>
      </dsp:nvSpPr>
      <dsp:spPr>
        <a:xfrm>
          <a:off x="1751070" y="0"/>
          <a:ext cx="1683471" cy="54006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l-GR" sz="1200" kern="1200" dirty="0"/>
            <a:t>Η.Β. </a:t>
          </a:r>
        </a:p>
        <a:p>
          <a:pPr marL="0" lvl="0" indent="0" algn="l" defTabSz="533400">
            <a:lnSpc>
              <a:spcPct val="90000"/>
            </a:lnSpc>
            <a:spcBef>
              <a:spcPct val="0"/>
            </a:spcBef>
            <a:spcAft>
              <a:spcPct val="35000"/>
            </a:spcAft>
            <a:buNone/>
          </a:pPr>
          <a:r>
            <a:rPr lang="el-GR" sz="1100" b="1" kern="1200" dirty="0"/>
            <a:t>Εξοικονόμηση £2,3 </a:t>
          </a:r>
          <a:r>
            <a:rPr lang="el-GR" sz="1100" b="1" kern="1200" dirty="0" err="1"/>
            <a:t>δισεκ</a:t>
          </a:r>
          <a:r>
            <a:rPr lang="el-GR" sz="1100" b="1" kern="1200" dirty="0"/>
            <a:t>.</a:t>
          </a:r>
          <a:r>
            <a:rPr lang="el-GR" sz="1100" kern="1200" dirty="0"/>
            <a:t> από τη χρήση </a:t>
          </a:r>
          <a:r>
            <a:rPr lang="el-GR" sz="1100" kern="1200" dirty="0" err="1"/>
            <a:t>αυτοθεραπείας</a:t>
          </a:r>
          <a:r>
            <a:rPr lang="el-GR" sz="1100" kern="1200" dirty="0"/>
            <a:t>. </a:t>
          </a:r>
        </a:p>
        <a:p>
          <a:pPr marL="0" lvl="0" indent="0" algn="l" defTabSz="533400">
            <a:lnSpc>
              <a:spcPct val="90000"/>
            </a:lnSpc>
            <a:spcBef>
              <a:spcPct val="0"/>
            </a:spcBef>
            <a:spcAft>
              <a:spcPct val="35000"/>
            </a:spcAft>
            <a:buNone/>
          </a:pPr>
          <a:r>
            <a:rPr lang="el-GR" sz="1100" b="1" kern="1200" dirty="0"/>
            <a:t>Μελέτη PAGB</a:t>
          </a:r>
          <a:r>
            <a:rPr lang="en-US" sz="1100" b="1" kern="1200" dirty="0"/>
            <a:t> -Proprietary Association of Great Britain</a:t>
          </a:r>
          <a:r>
            <a:rPr lang="el-GR" sz="1100" b="1" kern="1200" dirty="0"/>
            <a:t> (2016) </a:t>
          </a:r>
          <a:r>
            <a:rPr lang="en-US" sz="1100" kern="1200" dirty="0"/>
            <a:t>: </a:t>
          </a:r>
          <a:r>
            <a:rPr lang="el-GR" sz="1100" kern="1200" dirty="0"/>
            <a:t>92% των</a:t>
          </a:r>
          <a:r>
            <a:rPr lang="en-US" sz="1100" kern="1200" dirty="0"/>
            <a:t> </a:t>
          </a:r>
          <a:r>
            <a:rPr lang="el-GR" sz="1100" kern="1200" dirty="0"/>
            <a:t>πολιτών γνωρίζει την σημασία να αποφασίζει και να ενεργεί για την υγεία του.</a:t>
          </a:r>
          <a:r>
            <a:rPr lang="en-US" sz="1100" kern="1200" dirty="0"/>
            <a:t> </a:t>
          </a:r>
          <a:r>
            <a:rPr lang="el-GR" sz="1100" kern="1200" dirty="0"/>
            <a:t>69% πιστεύουν ότι είναι αμεσότερη και γρηγορότερη διαδικασία από το να κλείσουν ραντεβού για επίσκεψη στον ιατρό.</a:t>
          </a:r>
          <a:endParaRPr lang="en-US" sz="1100" kern="1200" dirty="0"/>
        </a:p>
      </dsp:txBody>
      <dsp:txXfrm>
        <a:off x="1751070" y="2160240"/>
        <a:ext cx="1683471" cy="2160240"/>
      </dsp:txXfrm>
    </dsp:sp>
    <dsp:sp modelId="{093B8F2C-0134-44D1-A3B6-FD7A1C8B0A15}">
      <dsp:nvSpPr>
        <dsp:cNvPr id="0" name=""/>
        <dsp:cNvSpPr/>
      </dsp:nvSpPr>
      <dsp:spPr>
        <a:xfrm>
          <a:off x="1746884" y="0"/>
          <a:ext cx="1659022" cy="136635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2A1713-508D-436D-A733-5A77C0B5F43C}">
      <dsp:nvSpPr>
        <dsp:cNvPr id="0" name=""/>
        <dsp:cNvSpPr/>
      </dsp:nvSpPr>
      <dsp:spPr>
        <a:xfrm>
          <a:off x="3485045" y="0"/>
          <a:ext cx="1683471" cy="54006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l-GR" sz="1200" kern="1200" dirty="0"/>
            <a:t>ΓΕΡΜΑΝΙΑ</a:t>
          </a:r>
        </a:p>
        <a:p>
          <a:pPr marL="0" lvl="0" indent="0" algn="l" defTabSz="533400">
            <a:lnSpc>
              <a:spcPct val="90000"/>
            </a:lnSpc>
            <a:spcBef>
              <a:spcPct val="0"/>
            </a:spcBef>
            <a:spcAft>
              <a:spcPct val="35000"/>
            </a:spcAft>
            <a:buNone/>
          </a:pPr>
          <a:r>
            <a:rPr lang="el-GR" sz="1100" kern="1200" dirty="0"/>
            <a:t>Καθημερινά 4 εκατ. πολίτες επισκέπτονται ένα φαρμακείο με το 70% των πολιτών να επιλέγει συνήθως το φαρμακείο της περιοχής του.</a:t>
          </a:r>
        </a:p>
        <a:p>
          <a:pPr marL="0" lvl="0" indent="0" algn="l" defTabSz="533400">
            <a:lnSpc>
              <a:spcPct val="90000"/>
            </a:lnSpc>
            <a:spcBef>
              <a:spcPct val="0"/>
            </a:spcBef>
            <a:spcAft>
              <a:spcPct val="35000"/>
            </a:spcAft>
            <a:buNone/>
          </a:pPr>
          <a:r>
            <a:rPr lang="el-GR" sz="1100" kern="1200" dirty="0"/>
            <a:t> Τα ΜΗ.ΣΥ.ΦΑ. το 21,2% της αγοράς φαρμάκων (1.783 από τα συνολικά 8.409 σκευάσματα).</a:t>
          </a:r>
          <a:endParaRPr lang="en-US" sz="1100" kern="1200" dirty="0"/>
        </a:p>
      </dsp:txBody>
      <dsp:txXfrm>
        <a:off x="3485045" y="2160240"/>
        <a:ext cx="1683471" cy="2160240"/>
      </dsp:txXfrm>
    </dsp:sp>
    <dsp:sp modelId="{AC1E9C84-A174-4F14-BDD6-387C9A62D43F}">
      <dsp:nvSpPr>
        <dsp:cNvPr id="0" name=""/>
        <dsp:cNvSpPr/>
      </dsp:nvSpPr>
      <dsp:spPr>
        <a:xfrm>
          <a:off x="3514961" y="77151"/>
          <a:ext cx="1659022" cy="125679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6000" b="-16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DD5603-6AFF-4A0A-802D-E7786B72A6CE}">
      <dsp:nvSpPr>
        <dsp:cNvPr id="0" name=""/>
        <dsp:cNvSpPr/>
      </dsp:nvSpPr>
      <dsp:spPr>
        <a:xfrm>
          <a:off x="5219020" y="0"/>
          <a:ext cx="1683471" cy="54006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l-GR" sz="1200" kern="1200" dirty="0"/>
            <a:t>ΟΛΛΑΝΔ</a:t>
          </a:r>
          <a:r>
            <a:rPr lang="en-US" sz="1200" kern="1200" dirty="0"/>
            <a:t>IA</a:t>
          </a:r>
        </a:p>
        <a:p>
          <a:pPr marL="0" lvl="0" indent="0" algn="l" defTabSz="533400">
            <a:lnSpc>
              <a:spcPct val="90000"/>
            </a:lnSpc>
            <a:spcBef>
              <a:spcPct val="0"/>
            </a:spcBef>
            <a:spcAft>
              <a:spcPct val="35000"/>
            </a:spcAft>
            <a:buNone/>
          </a:pPr>
          <a:r>
            <a:rPr lang="el-GR" sz="1100" b="1" kern="1200" dirty="0"/>
            <a:t>Εξοικονόμηση €111 εκατ. </a:t>
          </a:r>
          <a:r>
            <a:rPr lang="el-GR" sz="1100" kern="1200" dirty="0"/>
            <a:t>του συστήματος υγείας από χρήση αυτοθεραπείας και  μείωση  ιατρικών ραντεβού.</a:t>
          </a:r>
        </a:p>
        <a:p>
          <a:pPr marL="0" lvl="0" indent="0" algn="l" defTabSz="533400">
            <a:lnSpc>
              <a:spcPct val="90000"/>
            </a:lnSpc>
            <a:spcBef>
              <a:spcPct val="0"/>
            </a:spcBef>
            <a:spcAft>
              <a:spcPct val="35000"/>
            </a:spcAft>
            <a:buNone/>
          </a:pPr>
          <a:r>
            <a:rPr lang="el-GR" sz="1100" kern="1200" dirty="0"/>
            <a:t>Η διάθεση των ΜΗ.ΣΥ.ΦΑ. από  </a:t>
          </a:r>
          <a:r>
            <a:rPr lang="el-GR" sz="1100" kern="1200" dirty="0" err="1"/>
            <a:t>drugstores</a:t>
          </a:r>
          <a:r>
            <a:rPr lang="el-GR" sz="1100" kern="1200" dirty="0"/>
            <a:t> (75,3%) από  φαρμακεία (12,7%) και από  σούπερ-μάρκετ (11,9%).</a:t>
          </a:r>
        </a:p>
      </dsp:txBody>
      <dsp:txXfrm>
        <a:off x="5219020" y="2160240"/>
        <a:ext cx="1683471" cy="2160240"/>
      </dsp:txXfrm>
    </dsp:sp>
    <dsp:sp modelId="{3E6CAD69-9D7F-482E-971B-2D00A5D92795}">
      <dsp:nvSpPr>
        <dsp:cNvPr id="0" name=""/>
        <dsp:cNvSpPr/>
      </dsp:nvSpPr>
      <dsp:spPr>
        <a:xfrm>
          <a:off x="5209383" y="77151"/>
          <a:ext cx="1659006" cy="125679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6000" b="-16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4B7EA4-E2B1-4C0B-8793-75A239A4616D}">
      <dsp:nvSpPr>
        <dsp:cNvPr id="0" name=""/>
        <dsp:cNvSpPr/>
      </dsp:nvSpPr>
      <dsp:spPr>
        <a:xfrm>
          <a:off x="6982698" y="0"/>
          <a:ext cx="1683471" cy="54006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l-GR" sz="1200" kern="1200" dirty="0"/>
            <a:t>ΦΙΝΛΑΝΔΙΑ</a:t>
          </a:r>
        </a:p>
        <a:p>
          <a:pPr marL="0" lvl="0" indent="0" algn="l" defTabSz="533400">
            <a:lnSpc>
              <a:spcPct val="90000"/>
            </a:lnSpc>
            <a:spcBef>
              <a:spcPct val="0"/>
            </a:spcBef>
            <a:spcAft>
              <a:spcPct val="35000"/>
            </a:spcAft>
            <a:buNone/>
          </a:pPr>
          <a:r>
            <a:rPr lang="el-GR" sz="1100" kern="1200" dirty="0"/>
            <a:t>Πώληση ΜΗ.ΣΥ.ΦΑ από τα φαρμακεία.</a:t>
          </a:r>
        </a:p>
        <a:p>
          <a:pPr marL="0" lvl="0" indent="0" algn="l" defTabSz="533400">
            <a:lnSpc>
              <a:spcPct val="90000"/>
            </a:lnSpc>
            <a:spcBef>
              <a:spcPct val="0"/>
            </a:spcBef>
            <a:spcAft>
              <a:spcPct val="35000"/>
            </a:spcAft>
            <a:buNone/>
          </a:pPr>
          <a:r>
            <a:rPr lang="el-GR" sz="1100" kern="1200" dirty="0"/>
            <a:t>Μελέτη  </a:t>
          </a:r>
          <a:r>
            <a:rPr lang="el-GR" sz="1100" kern="1200" dirty="0" err="1"/>
            <a:t>Fimea</a:t>
          </a:r>
          <a:r>
            <a:rPr lang="en-US" sz="1100" kern="1200" dirty="0"/>
            <a:t>-</a:t>
          </a:r>
          <a:r>
            <a:rPr lang="el-GR" sz="1100" kern="1200" dirty="0" err="1"/>
            <a:t>Finnish</a:t>
          </a:r>
          <a:r>
            <a:rPr lang="el-GR" sz="1100" kern="1200" dirty="0"/>
            <a:t> </a:t>
          </a:r>
          <a:r>
            <a:rPr lang="el-GR" sz="1100" kern="1200" dirty="0" err="1"/>
            <a:t>Medicines</a:t>
          </a:r>
          <a:r>
            <a:rPr lang="el-GR" sz="1100" kern="1200" dirty="0"/>
            <a:t> Agency</a:t>
          </a:r>
          <a:r>
            <a:rPr lang="en-US" sz="1100" kern="1200" dirty="0"/>
            <a:t> (</a:t>
          </a:r>
          <a:r>
            <a:rPr lang="el-GR" sz="1100" kern="1200" dirty="0"/>
            <a:t>2013</a:t>
          </a:r>
          <a:r>
            <a:rPr lang="en-US" sz="1100" kern="1200" dirty="0"/>
            <a:t>)</a:t>
          </a:r>
          <a:r>
            <a:rPr lang="el-GR" sz="1100" kern="1200" dirty="0"/>
            <a:t> Από τα 2.210 άτομα, οι μισοί δήλωσαν ότι χρησιμοποίησαν ΜΗ.ΣΥ.ΦΑ την προηγούμενη εβδομάδα και 1 στους 10 χρησιμοποιεί ΜΗ.ΣΥ.ΦΑ. καθημερινά.</a:t>
          </a:r>
        </a:p>
      </dsp:txBody>
      <dsp:txXfrm>
        <a:off x="6982698" y="2160240"/>
        <a:ext cx="1683471" cy="2160240"/>
      </dsp:txXfrm>
    </dsp:sp>
    <dsp:sp modelId="{7D221A2D-4A3D-4DF0-8C17-8E63226DAC09}">
      <dsp:nvSpPr>
        <dsp:cNvPr id="0" name=""/>
        <dsp:cNvSpPr/>
      </dsp:nvSpPr>
      <dsp:spPr>
        <a:xfrm>
          <a:off x="6965228" y="77151"/>
          <a:ext cx="1742877" cy="1256793"/>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6000" b="-16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F622F7-78A9-4D8D-98EC-40365BBE71A6}">
      <dsp:nvSpPr>
        <dsp:cNvPr id="0" name=""/>
        <dsp:cNvSpPr/>
      </dsp:nvSpPr>
      <dsp:spPr>
        <a:xfrm flipH="1">
          <a:off x="4302242" y="5328596"/>
          <a:ext cx="45693" cy="54000"/>
        </a:xfrm>
        <a:prstGeom prst="leftRight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5A6E7-331D-44C6-BB82-C9B5FA7D4BF8}">
      <dsp:nvSpPr>
        <dsp:cNvPr id="0" name=""/>
        <dsp:cNvSpPr/>
      </dsp:nvSpPr>
      <dsp:spPr>
        <a:xfrm>
          <a:off x="0" y="3848500"/>
          <a:ext cx="8352928" cy="126316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kern="1200" dirty="0"/>
            <a:t>Τηλεφωνικές συνεντεύξεις με χρήση </a:t>
          </a:r>
          <a:r>
            <a:rPr lang="en-US" sz="1800" kern="1200" dirty="0">
              <a:latin typeface="Calibri (Body)"/>
            </a:rPr>
            <a:t>CATI</a:t>
          </a:r>
          <a:r>
            <a:rPr lang="en-US" sz="1800" kern="1200" dirty="0"/>
            <a:t> (</a:t>
          </a:r>
          <a:r>
            <a:rPr lang="en-US" sz="1800" kern="1200" dirty="0">
              <a:latin typeface="Calibri (Body)"/>
            </a:rPr>
            <a:t>Computer Assisted Telephone Interviews)</a:t>
          </a:r>
          <a:r>
            <a:rPr lang="el-GR" sz="1800" kern="1200" dirty="0">
              <a:latin typeface="Calibri (Body)"/>
            </a:rPr>
            <a:t> </a:t>
          </a:r>
          <a:endParaRPr lang="en-US" sz="1800" kern="1200" dirty="0">
            <a:latin typeface="Calibri (Body)"/>
          </a:endParaRPr>
        </a:p>
      </dsp:txBody>
      <dsp:txXfrm>
        <a:off x="0" y="3848500"/>
        <a:ext cx="8352928" cy="682108"/>
      </dsp:txXfrm>
    </dsp:sp>
    <dsp:sp modelId="{F2804D35-762A-4B11-A97E-1BF67219AF76}">
      <dsp:nvSpPr>
        <dsp:cNvPr id="0" name=""/>
        <dsp:cNvSpPr/>
      </dsp:nvSpPr>
      <dsp:spPr>
        <a:xfrm>
          <a:off x="0" y="4505345"/>
          <a:ext cx="8352928" cy="58105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endParaRPr lang="el-GR" sz="1600" kern="1200" dirty="0">
            <a:latin typeface="+mj-lt"/>
            <a:cs typeface="Arial" charset="0"/>
          </a:endParaRPr>
        </a:p>
        <a:p>
          <a:pPr marL="0" lvl="0" indent="0" algn="ctr" defTabSz="711200">
            <a:lnSpc>
              <a:spcPct val="90000"/>
            </a:lnSpc>
            <a:spcBef>
              <a:spcPct val="0"/>
            </a:spcBef>
            <a:spcAft>
              <a:spcPct val="35000"/>
            </a:spcAft>
            <a:buNone/>
          </a:pPr>
          <a:r>
            <a:rPr lang="el-GR" sz="1600" kern="1200" dirty="0">
              <a:latin typeface="+mj-lt"/>
              <a:cs typeface="Arial" charset="0"/>
            </a:rPr>
            <a:t>42,4%  ερωτηθέντων άντρες και 57,6% γυναίκες</a:t>
          </a:r>
        </a:p>
        <a:p>
          <a:pPr marL="0" lvl="0" indent="0" algn="ctr" defTabSz="711200">
            <a:lnSpc>
              <a:spcPct val="90000"/>
            </a:lnSpc>
            <a:spcBef>
              <a:spcPct val="0"/>
            </a:spcBef>
            <a:spcAft>
              <a:spcPct val="35000"/>
            </a:spcAft>
            <a:buNone/>
          </a:pPr>
          <a:r>
            <a:rPr lang="el-GR" sz="1600" kern="1200" dirty="0">
              <a:latin typeface="+mj-lt"/>
              <a:cs typeface="Arial" charset="0"/>
            </a:rPr>
            <a:t>68,8% των φαρμακείων σε κεντρικό σημείο (εμπορικός και κεντρικός δρόμος, πλατεία κ.τ.λ.)</a:t>
          </a:r>
          <a:endParaRPr lang="en-US" sz="1600" kern="1200" dirty="0">
            <a:latin typeface="+mj-lt"/>
            <a:cs typeface="Arial" charset="0"/>
          </a:endParaRPr>
        </a:p>
        <a:p>
          <a:pPr marL="0" lvl="0" indent="0" algn="ctr" defTabSz="711200">
            <a:lnSpc>
              <a:spcPct val="90000"/>
            </a:lnSpc>
            <a:spcBef>
              <a:spcPct val="0"/>
            </a:spcBef>
            <a:spcAft>
              <a:spcPct val="35000"/>
            </a:spcAft>
            <a:buNone/>
          </a:pPr>
          <a:endParaRPr lang="en-US" sz="1500" kern="1200" dirty="0"/>
        </a:p>
      </dsp:txBody>
      <dsp:txXfrm>
        <a:off x="0" y="4505345"/>
        <a:ext cx="8352928" cy="581055"/>
      </dsp:txXfrm>
    </dsp:sp>
    <dsp:sp modelId="{34B32026-3806-40BD-AF63-824C2232BE0A}">
      <dsp:nvSpPr>
        <dsp:cNvPr id="0" name=""/>
        <dsp:cNvSpPr/>
      </dsp:nvSpPr>
      <dsp:spPr>
        <a:xfrm rot="10800000">
          <a:off x="0" y="1924702"/>
          <a:ext cx="8352928" cy="1942745"/>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l-GR" sz="2200" kern="1200" dirty="0"/>
            <a:t>Ερωτηματολόγιο με 23 ερωτήσεις</a:t>
          </a:r>
          <a:endParaRPr lang="en-US" sz="2200" kern="1200" dirty="0"/>
        </a:p>
      </dsp:txBody>
      <dsp:txXfrm rot="-10800000">
        <a:off x="0" y="1924702"/>
        <a:ext cx="8352928" cy="681903"/>
      </dsp:txXfrm>
    </dsp:sp>
    <dsp:sp modelId="{33A1B626-D642-4917-81B3-90533E218D67}">
      <dsp:nvSpPr>
        <dsp:cNvPr id="0" name=""/>
        <dsp:cNvSpPr/>
      </dsp:nvSpPr>
      <dsp:spPr>
        <a:xfrm>
          <a:off x="0" y="2606605"/>
          <a:ext cx="8352928" cy="58088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endParaRPr lang="el-GR" sz="1500" kern="1200" dirty="0"/>
        </a:p>
        <a:p>
          <a:pPr marL="0" lvl="0" indent="0" algn="ctr" defTabSz="666750">
            <a:lnSpc>
              <a:spcPct val="90000"/>
            </a:lnSpc>
            <a:spcBef>
              <a:spcPct val="0"/>
            </a:spcBef>
            <a:spcAft>
              <a:spcPct val="35000"/>
            </a:spcAft>
            <a:buNone/>
          </a:pPr>
          <a:r>
            <a:rPr lang="el-GR" sz="1500" kern="1200" dirty="0"/>
            <a:t>σχετικά με το ρόλο τους ως σύμβουλοι ΠΦΥ, το ρόλο των ΜΗ.ΣΥ.ΦΑ., τις υπηρεσίες που προσφέρουν διάρκειας ~6-8 λεπτών</a:t>
          </a:r>
        </a:p>
        <a:p>
          <a:pPr marL="0" lvl="0" indent="0" algn="ctr" defTabSz="666750">
            <a:lnSpc>
              <a:spcPct val="90000"/>
            </a:lnSpc>
            <a:spcBef>
              <a:spcPct val="0"/>
            </a:spcBef>
            <a:spcAft>
              <a:spcPct val="35000"/>
            </a:spcAft>
            <a:buNone/>
          </a:pPr>
          <a:endParaRPr lang="en-US" sz="1500" kern="1200" dirty="0"/>
        </a:p>
      </dsp:txBody>
      <dsp:txXfrm>
        <a:off x="0" y="2606605"/>
        <a:ext cx="8352928" cy="580881"/>
      </dsp:txXfrm>
    </dsp:sp>
    <dsp:sp modelId="{5703DF2C-35CC-4861-8B6C-B016A8B298FD}">
      <dsp:nvSpPr>
        <dsp:cNvPr id="0" name=""/>
        <dsp:cNvSpPr/>
      </dsp:nvSpPr>
      <dsp:spPr>
        <a:xfrm rot="10800000">
          <a:off x="0" y="0"/>
          <a:ext cx="8352928" cy="1942745"/>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l-GR" sz="2200" kern="1200" dirty="0"/>
            <a:t>250 φαρμακοποιοί</a:t>
          </a:r>
          <a:endParaRPr lang="en-US" sz="2200" kern="1200" dirty="0"/>
        </a:p>
      </dsp:txBody>
      <dsp:txXfrm rot="-10800000">
        <a:off x="0" y="0"/>
        <a:ext cx="8352928" cy="681903"/>
      </dsp:txXfrm>
    </dsp:sp>
    <dsp:sp modelId="{7F31207A-5537-406E-8DF1-A9C7547B2261}">
      <dsp:nvSpPr>
        <dsp:cNvPr id="0" name=""/>
        <dsp:cNvSpPr/>
      </dsp:nvSpPr>
      <dsp:spPr>
        <a:xfrm>
          <a:off x="1019" y="682807"/>
          <a:ext cx="7953227" cy="58088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l-GR" sz="1500" kern="1200" dirty="0"/>
            <a:t>Αντιπροσωπευτικό δείγμα από όλη την επικράτεια και από τις</a:t>
          </a:r>
          <a:r>
            <a:rPr lang="en-US" sz="1500" kern="1200" dirty="0"/>
            <a:t> </a:t>
          </a:r>
          <a:r>
            <a:rPr lang="el-GR" sz="1500" kern="1200" dirty="0"/>
            <a:t>13 περιφέρειες της χώρας</a:t>
          </a:r>
          <a:endParaRPr lang="en-US" sz="1500" kern="1200" dirty="0"/>
        </a:p>
      </dsp:txBody>
      <dsp:txXfrm>
        <a:off x="1019" y="682807"/>
        <a:ext cx="7953227" cy="580881"/>
      </dsp:txXfrm>
    </dsp:sp>
    <dsp:sp modelId="{E4E804F4-7A99-46BA-B8B3-8E75EE02322F}">
      <dsp:nvSpPr>
        <dsp:cNvPr id="0" name=""/>
        <dsp:cNvSpPr/>
      </dsp:nvSpPr>
      <dsp:spPr>
        <a:xfrm>
          <a:off x="7954246" y="682807"/>
          <a:ext cx="397661" cy="58088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7954246" y="682807"/>
        <a:ext cx="397661" cy="5808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87FBE-B481-4134-8B64-7501787558CF}">
      <dsp:nvSpPr>
        <dsp:cNvPr id="0" name=""/>
        <dsp:cNvSpPr/>
      </dsp:nvSpPr>
      <dsp:spPr>
        <a:xfrm>
          <a:off x="0" y="3794296"/>
          <a:ext cx="8568952" cy="124537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Calibri (Body)"/>
              <a:cs typeface="Calibri" panose="020F0502020204030204" pitchFamily="34" charset="0"/>
            </a:rPr>
            <a:t>Τηλεφωνικές συνεντεύξεις με χρήση </a:t>
          </a:r>
          <a:r>
            <a:rPr lang="en-US" sz="1800" kern="1200" dirty="0">
              <a:latin typeface="Calibri (Body)"/>
              <a:cs typeface="Calibri" panose="020F0502020204030204" pitchFamily="34" charset="0"/>
            </a:rPr>
            <a:t>CATI (Computer Assisted Telephone Interviews)</a:t>
          </a:r>
          <a:r>
            <a:rPr lang="el-GR" sz="1800" kern="1200" dirty="0">
              <a:latin typeface="Calibri (Body)"/>
              <a:cs typeface="Calibri" panose="020F0502020204030204" pitchFamily="34" charset="0"/>
            </a:rPr>
            <a:t> </a:t>
          </a:r>
          <a:endParaRPr lang="en-US" sz="1800" kern="1200" dirty="0">
            <a:latin typeface="Calibri (Body)"/>
            <a:cs typeface="Calibri" panose="020F0502020204030204" pitchFamily="34" charset="0"/>
          </a:endParaRPr>
        </a:p>
      </dsp:txBody>
      <dsp:txXfrm>
        <a:off x="0" y="3794296"/>
        <a:ext cx="8568952" cy="672501"/>
      </dsp:txXfrm>
    </dsp:sp>
    <dsp:sp modelId="{32F5D3B7-66B2-4A30-A825-BBC966B72A7E}">
      <dsp:nvSpPr>
        <dsp:cNvPr id="0" name=""/>
        <dsp:cNvSpPr/>
      </dsp:nvSpPr>
      <dsp:spPr>
        <a:xfrm>
          <a:off x="0" y="4441890"/>
          <a:ext cx="8568952" cy="57287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1600" kern="1200" dirty="0"/>
            <a:t>46,5 των ερωτηθέντων άντρες και  53,5% γυναίκες</a:t>
          </a:r>
        </a:p>
        <a:p>
          <a:pPr lvl="0" algn="ctr" defTabSz="800100">
            <a:lnSpc>
              <a:spcPct val="90000"/>
            </a:lnSpc>
            <a:spcBef>
              <a:spcPct val="0"/>
            </a:spcBef>
            <a:spcAft>
              <a:spcPct val="35000"/>
            </a:spcAft>
            <a:buNone/>
          </a:pPr>
          <a:endParaRPr lang="en-US" sz="1500" kern="1200" dirty="0"/>
        </a:p>
      </dsp:txBody>
      <dsp:txXfrm>
        <a:off x="0" y="4441890"/>
        <a:ext cx="8568952" cy="572871"/>
      </dsp:txXfrm>
    </dsp:sp>
    <dsp:sp modelId="{34B32026-3806-40BD-AF63-824C2232BE0A}">
      <dsp:nvSpPr>
        <dsp:cNvPr id="0" name=""/>
        <dsp:cNvSpPr/>
      </dsp:nvSpPr>
      <dsp:spPr>
        <a:xfrm rot="10800000">
          <a:off x="0" y="1897593"/>
          <a:ext cx="8568952" cy="1915383"/>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l-GR" sz="2300" kern="1200" dirty="0"/>
            <a:t>Ερωτηματολόγιο με 33 ερωτήσεις</a:t>
          </a:r>
          <a:endParaRPr lang="en-US" sz="2300" kern="1200" dirty="0"/>
        </a:p>
      </dsp:txBody>
      <dsp:txXfrm rot="-10800000">
        <a:off x="0" y="1897593"/>
        <a:ext cx="8568952" cy="672299"/>
      </dsp:txXfrm>
    </dsp:sp>
    <dsp:sp modelId="{33A1B626-D642-4917-81B3-90533E218D67}">
      <dsp:nvSpPr>
        <dsp:cNvPr id="0" name=""/>
        <dsp:cNvSpPr/>
      </dsp:nvSpPr>
      <dsp:spPr>
        <a:xfrm>
          <a:off x="0" y="2569893"/>
          <a:ext cx="8568952" cy="57269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endParaRPr lang="el-GR" sz="1300" kern="1200" dirty="0"/>
        </a:p>
        <a:p>
          <a:pPr marL="0" lvl="0" indent="0" algn="ctr" defTabSz="577850">
            <a:lnSpc>
              <a:spcPct val="90000"/>
            </a:lnSpc>
            <a:spcBef>
              <a:spcPct val="0"/>
            </a:spcBef>
            <a:spcAft>
              <a:spcPct val="35000"/>
            </a:spcAft>
            <a:buNone/>
          </a:pPr>
          <a:r>
            <a:rPr lang="el-GR" sz="1300" kern="1200" dirty="0"/>
            <a:t>Χωρισμένο σε 3 ενότητες: i) </a:t>
          </a:r>
          <a:r>
            <a:rPr lang="el-GR" sz="1300" kern="1200" dirty="0" err="1"/>
            <a:t>Αυτοφροντίδα</a:t>
          </a:r>
          <a:r>
            <a:rPr lang="el-GR" sz="1300" kern="1200" dirty="0"/>
            <a:t>, </a:t>
          </a:r>
          <a:r>
            <a:rPr lang="el-GR" sz="1300" kern="1200" dirty="0" err="1"/>
            <a:t>ii</a:t>
          </a:r>
          <a:r>
            <a:rPr lang="el-GR" sz="1300" kern="1200" dirty="0"/>
            <a:t>) Χρήση ΜΗ.ΣΥ.ΦΑ., </a:t>
          </a:r>
          <a:r>
            <a:rPr lang="el-GR" sz="1300" kern="1200" dirty="0" err="1"/>
            <a:t>iii</a:t>
          </a:r>
          <a:r>
            <a:rPr lang="el-GR" sz="1300" kern="1200" dirty="0"/>
            <a:t>) Φαρμακοποιός-Φαρμακείο </a:t>
          </a:r>
          <a:endParaRPr lang="en-US" sz="1300" kern="1200" dirty="0"/>
        </a:p>
        <a:p>
          <a:pPr marL="0" lvl="0" indent="0" algn="ctr" defTabSz="577850">
            <a:lnSpc>
              <a:spcPct val="90000"/>
            </a:lnSpc>
            <a:spcBef>
              <a:spcPct val="0"/>
            </a:spcBef>
            <a:spcAft>
              <a:spcPct val="35000"/>
            </a:spcAft>
            <a:buNone/>
          </a:pPr>
          <a:r>
            <a:rPr lang="el-GR" sz="1300" kern="1200" dirty="0"/>
            <a:t>διάρκεια ~8-10 λεπτών</a:t>
          </a:r>
          <a:endParaRPr lang="en-US" sz="1300" kern="1200" dirty="0"/>
        </a:p>
        <a:p>
          <a:pPr marL="0" lvl="0" indent="0" algn="ctr" defTabSz="577850">
            <a:lnSpc>
              <a:spcPct val="90000"/>
            </a:lnSpc>
            <a:spcBef>
              <a:spcPct val="0"/>
            </a:spcBef>
            <a:spcAft>
              <a:spcPct val="35000"/>
            </a:spcAft>
            <a:buNone/>
          </a:pPr>
          <a:endParaRPr lang="en-US" sz="1100" kern="1200" dirty="0"/>
        </a:p>
      </dsp:txBody>
      <dsp:txXfrm>
        <a:off x="0" y="2569893"/>
        <a:ext cx="8568952" cy="572699"/>
      </dsp:txXfrm>
    </dsp:sp>
    <dsp:sp modelId="{5703DF2C-35CC-4861-8B6C-B016A8B298FD}">
      <dsp:nvSpPr>
        <dsp:cNvPr id="0" name=""/>
        <dsp:cNvSpPr/>
      </dsp:nvSpPr>
      <dsp:spPr>
        <a:xfrm rot="10800000">
          <a:off x="0" y="890"/>
          <a:ext cx="8568952" cy="1915383"/>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l-GR" sz="2200" kern="1200" dirty="0"/>
            <a:t>1.000</a:t>
          </a:r>
          <a:r>
            <a:rPr lang="el-GR" sz="2200" kern="1200" baseline="0" dirty="0"/>
            <a:t> πολίτες</a:t>
          </a:r>
          <a:endParaRPr lang="en-US" sz="2200" kern="1200" dirty="0"/>
        </a:p>
      </dsp:txBody>
      <dsp:txXfrm rot="-10800000">
        <a:off x="0" y="890"/>
        <a:ext cx="8568952" cy="672299"/>
      </dsp:txXfrm>
    </dsp:sp>
    <dsp:sp modelId="{7F31207A-5537-406E-8DF1-A9C7547B2261}">
      <dsp:nvSpPr>
        <dsp:cNvPr id="0" name=""/>
        <dsp:cNvSpPr/>
      </dsp:nvSpPr>
      <dsp:spPr>
        <a:xfrm>
          <a:off x="1046" y="673190"/>
          <a:ext cx="8158914" cy="57269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l-GR" sz="1500" kern="1200" dirty="0"/>
            <a:t>Αντιπροσωπευτικό δείγμα από όλη την επικράτεια και από τις 13 περιφέρειες της χώρας</a:t>
          </a:r>
          <a:endParaRPr lang="en-US" sz="1500" kern="1200" dirty="0"/>
        </a:p>
      </dsp:txBody>
      <dsp:txXfrm>
        <a:off x="1046" y="673190"/>
        <a:ext cx="8158914" cy="572699"/>
      </dsp:txXfrm>
    </dsp:sp>
    <dsp:sp modelId="{E4E804F4-7A99-46BA-B8B3-8E75EE02322F}">
      <dsp:nvSpPr>
        <dsp:cNvPr id="0" name=""/>
        <dsp:cNvSpPr/>
      </dsp:nvSpPr>
      <dsp:spPr>
        <a:xfrm>
          <a:off x="8159960" y="673190"/>
          <a:ext cx="407945" cy="57269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48260" rIns="270256" bIns="48260" numCol="1" spcCol="1270" anchor="ctr" anchorCtr="0">
          <a:noAutofit/>
        </a:bodyPr>
        <a:lstStyle/>
        <a:p>
          <a:pPr marL="0" lvl="0" indent="0" algn="ctr" defTabSz="1689100">
            <a:lnSpc>
              <a:spcPct val="90000"/>
            </a:lnSpc>
            <a:spcBef>
              <a:spcPct val="0"/>
            </a:spcBef>
            <a:spcAft>
              <a:spcPct val="35000"/>
            </a:spcAft>
            <a:buNone/>
          </a:pPr>
          <a:endParaRPr lang="en-US" sz="3800" kern="1200" dirty="0"/>
        </a:p>
      </dsp:txBody>
      <dsp:txXfrm>
        <a:off x="8159960" y="673190"/>
        <a:ext cx="407945" cy="572699"/>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0.01818</cdr:x>
      <cdr:y>0.65103</cdr:y>
    </cdr:from>
    <cdr:to>
      <cdr:x>0.09365</cdr:x>
      <cdr:y>0.69171</cdr:y>
    </cdr:to>
    <cdr:sp macro="" textlink="">
      <cdr:nvSpPr>
        <cdr:cNvPr id="2" name="Oval 1"/>
        <cdr:cNvSpPr/>
      </cdr:nvSpPr>
      <cdr:spPr>
        <a:xfrm xmlns:a="http://schemas.openxmlformats.org/drawingml/2006/main">
          <a:off x="144016" y="3457362"/>
          <a:ext cx="597789" cy="216034"/>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l-G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0.83077</cdr:y>
    </cdr:from>
    <cdr:to>
      <cdr:x>0.5463</cdr:x>
      <cdr:y>1</cdr:y>
    </cdr:to>
    <cdr:sp macro="" textlink="">
      <cdr:nvSpPr>
        <cdr:cNvPr id="2" name="Oval 1"/>
        <cdr:cNvSpPr/>
      </cdr:nvSpPr>
      <cdr:spPr>
        <a:xfrm xmlns:a="http://schemas.openxmlformats.org/drawingml/2006/main">
          <a:off x="0" y="3888432"/>
          <a:ext cx="4248472" cy="792088"/>
        </a:xfrm>
        <a:prstGeom xmlns:a="http://schemas.openxmlformats.org/drawingml/2006/main" prst="ellipse">
          <a:avLst/>
        </a:prstGeom>
        <a:noFill xmlns:a="http://schemas.openxmlformats.org/drawingml/2006/mai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l-GR">
            <a:solidFill>
              <a:srgbClr val="FF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400" cy="496888"/>
          </a:xfrm>
          <a:prstGeom prst="rect">
            <a:avLst/>
          </a:prstGeom>
        </p:spPr>
        <p:txBody>
          <a:bodyPr vert="horz" lIns="91426" tIns="45713" rIns="91426" bIns="45713" rtlCol="0"/>
          <a:lstStyle>
            <a:lvl1pPr algn="l">
              <a:defRPr sz="1200"/>
            </a:lvl1pPr>
          </a:lstStyle>
          <a:p>
            <a:endParaRPr lang="el-GR"/>
          </a:p>
        </p:txBody>
      </p:sp>
      <p:sp>
        <p:nvSpPr>
          <p:cNvPr id="3" name="Date Placeholder 2"/>
          <p:cNvSpPr>
            <a:spLocks noGrp="1"/>
          </p:cNvSpPr>
          <p:nvPr>
            <p:ph type="dt" sz="quarter" idx="1"/>
          </p:nvPr>
        </p:nvSpPr>
        <p:spPr>
          <a:xfrm>
            <a:off x="3849689" y="0"/>
            <a:ext cx="2946400" cy="496888"/>
          </a:xfrm>
          <a:prstGeom prst="rect">
            <a:avLst/>
          </a:prstGeom>
        </p:spPr>
        <p:txBody>
          <a:bodyPr vert="horz" lIns="91426" tIns="45713" rIns="91426" bIns="45713" rtlCol="0"/>
          <a:lstStyle>
            <a:lvl1pPr algn="r">
              <a:defRPr sz="1200"/>
            </a:lvl1pPr>
          </a:lstStyle>
          <a:p>
            <a:fld id="{3A04D6D2-ADAF-4FD6-9732-E64202C30D94}" type="datetimeFigureOut">
              <a:rPr lang="el-GR" smtClean="0"/>
              <a:pPr/>
              <a:t>31/1/2018</a:t>
            </a:fld>
            <a:endParaRPr lang="el-GR"/>
          </a:p>
        </p:txBody>
      </p:sp>
      <p:sp>
        <p:nvSpPr>
          <p:cNvPr id="4" name="Footer Placeholder 3"/>
          <p:cNvSpPr>
            <a:spLocks noGrp="1"/>
          </p:cNvSpPr>
          <p:nvPr>
            <p:ph type="ftr" sz="quarter" idx="2"/>
          </p:nvPr>
        </p:nvSpPr>
        <p:spPr>
          <a:xfrm>
            <a:off x="1" y="9429751"/>
            <a:ext cx="2946400" cy="496888"/>
          </a:xfrm>
          <a:prstGeom prst="rect">
            <a:avLst/>
          </a:prstGeom>
        </p:spPr>
        <p:txBody>
          <a:bodyPr vert="horz" lIns="91426" tIns="45713" rIns="91426" bIns="45713" rtlCol="0" anchor="b"/>
          <a:lstStyle>
            <a:lvl1pPr algn="l">
              <a:defRPr sz="1200"/>
            </a:lvl1pPr>
          </a:lstStyle>
          <a:p>
            <a:endParaRPr lang="el-GR"/>
          </a:p>
        </p:txBody>
      </p:sp>
      <p:sp>
        <p:nvSpPr>
          <p:cNvPr id="5" name="Slide Number Placeholder 4"/>
          <p:cNvSpPr>
            <a:spLocks noGrp="1"/>
          </p:cNvSpPr>
          <p:nvPr>
            <p:ph type="sldNum" sz="quarter" idx="3"/>
          </p:nvPr>
        </p:nvSpPr>
        <p:spPr>
          <a:xfrm>
            <a:off x="3849689" y="9429751"/>
            <a:ext cx="2946400" cy="496888"/>
          </a:xfrm>
          <a:prstGeom prst="rect">
            <a:avLst/>
          </a:prstGeom>
        </p:spPr>
        <p:txBody>
          <a:bodyPr vert="horz" lIns="91426" tIns="45713" rIns="91426" bIns="45713" rtlCol="0" anchor="b"/>
          <a:lstStyle>
            <a:lvl1pPr algn="r">
              <a:defRPr sz="1200"/>
            </a:lvl1pPr>
          </a:lstStyle>
          <a:p>
            <a:fld id="{8B10E425-BD3E-43C1-B29B-AA7F1194629A}" type="slidenum">
              <a:rPr lang="el-GR" smtClean="0"/>
              <a:pPr/>
              <a:t>‹#›</a:t>
            </a:fld>
            <a:endParaRPr lang="el-GR"/>
          </a:p>
        </p:txBody>
      </p:sp>
    </p:spTree>
    <p:extLst>
      <p:ext uri="{BB962C8B-B14F-4D97-AF65-F5344CB8AC3E}">
        <p14:creationId xmlns:p14="http://schemas.microsoft.com/office/powerpoint/2010/main" val="1548185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411"/>
          </a:xfrm>
          <a:prstGeom prst="rect">
            <a:avLst/>
          </a:prstGeom>
        </p:spPr>
        <p:txBody>
          <a:bodyPr vert="horz" lIns="91426" tIns="45713" rIns="91426" bIns="45713" rtlCol="0"/>
          <a:lstStyle>
            <a:lvl1pPr algn="l">
              <a:defRPr sz="1200"/>
            </a:lvl1pPr>
          </a:lstStyle>
          <a:p>
            <a:endParaRPr lang="el-GR"/>
          </a:p>
        </p:txBody>
      </p:sp>
      <p:sp>
        <p:nvSpPr>
          <p:cNvPr id="3" name="Date Placeholder 2"/>
          <p:cNvSpPr>
            <a:spLocks noGrp="1"/>
          </p:cNvSpPr>
          <p:nvPr>
            <p:ph type="dt" idx="1"/>
          </p:nvPr>
        </p:nvSpPr>
        <p:spPr>
          <a:xfrm>
            <a:off x="3850444" y="1"/>
            <a:ext cx="2945659" cy="496411"/>
          </a:xfrm>
          <a:prstGeom prst="rect">
            <a:avLst/>
          </a:prstGeom>
        </p:spPr>
        <p:txBody>
          <a:bodyPr vert="horz" lIns="91426" tIns="45713" rIns="91426" bIns="45713" rtlCol="0"/>
          <a:lstStyle>
            <a:lvl1pPr algn="r">
              <a:defRPr sz="1200"/>
            </a:lvl1pPr>
          </a:lstStyle>
          <a:p>
            <a:fld id="{B5835166-6B94-46AE-8A66-6B3E7E45EC58}" type="datetimeFigureOut">
              <a:rPr lang="el-GR" smtClean="0"/>
              <a:pPr/>
              <a:t>31/1/2018</a:t>
            </a:fld>
            <a:endParaRPr lang="el-G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6" tIns="45713" rIns="91426" bIns="45713" rtlCol="0" anchor="ctr"/>
          <a:lstStyle/>
          <a:p>
            <a:endParaRPr lang="el-GR"/>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1426" tIns="45713" rIns="91426" bIns="457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1" y="9430092"/>
            <a:ext cx="2945659" cy="496411"/>
          </a:xfrm>
          <a:prstGeom prst="rect">
            <a:avLst/>
          </a:prstGeom>
        </p:spPr>
        <p:txBody>
          <a:bodyPr vert="horz" lIns="91426" tIns="45713" rIns="91426" bIns="45713" rtlCol="0" anchor="b"/>
          <a:lstStyle>
            <a:lvl1pPr algn="l">
              <a:defRPr sz="1200"/>
            </a:lvl1pPr>
          </a:lstStyle>
          <a:p>
            <a:endParaRPr lang="el-GR"/>
          </a:p>
        </p:txBody>
      </p:sp>
      <p:sp>
        <p:nvSpPr>
          <p:cNvPr id="7" name="Slide Number Placeholder 6"/>
          <p:cNvSpPr>
            <a:spLocks noGrp="1"/>
          </p:cNvSpPr>
          <p:nvPr>
            <p:ph type="sldNum" sz="quarter" idx="5"/>
          </p:nvPr>
        </p:nvSpPr>
        <p:spPr>
          <a:xfrm>
            <a:off x="3850444" y="9430092"/>
            <a:ext cx="2945659" cy="496411"/>
          </a:xfrm>
          <a:prstGeom prst="rect">
            <a:avLst/>
          </a:prstGeom>
        </p:spPr>
        <p:txBody>
          <a:bodyPr vert="horz" lIns="91426" tIns="45713" rIns="91426" bIns="45713" rtlCol="0" anchor="b"/>
          <a:lstStyle>
            <a:lvl1pPr algn="r">
              <a:defRPr sz="1200"/>
            </a:lvl1pPr>
          </a:lstStyle>
          <a:p>
            <a:fld id="{26EBCFE7-3D9B-45C7-8013-81982ED6517A}" type="slidenum">
              <a:rPr lang="el-GR" smtClean="0"/>
              <a:pPr/>
              <a:t>‹#›</a:t>
            </a:fld>
            <a:endParaRPr lang="el-GR"/>
          </a:p>
        </p:txBody>
      </p:sp>
    </p:spTree>
    <p:extLst>
      <p:ext uri="{BB962C8B-B14F-4D97-AF65-F5344CB8AC3E}">
        <p14:creationId xmlns:p14="http://schemas.microsoft.com/office/powerpoint/2010/main" val="2120961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26EBCFE7-3D9B-45C7-8013-81982ED6517A}" type="slidenum">
              <a:rPr lang="el-GR" smtClean="0"/>
              <a:pPr/>
              <a:t>1</a:t>
            </a:fld>
            <a:endParaRPr lang="el-GR"/>
          </a:p>
        </p:txBody>
      </p:sp>
    </p:spTree>
    <p:extLst>
      <p:ext uri="{BB962C8B-B14F-4D97-AF65-F5344CB8AC3E}">
        <p14:creationId xmlns:p14="http://schemas.microsoft.com/office/powerpoint/2010/main" val="24017428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chemeClr val="bg1"/>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Title 7"/>
          <p:cNvSpPr>
            <a:spLocks noGrp="1"/>
          </p:cNvSpPr>
          <p:nvPr>
            <p:ph type="ctrTitle"/>
          </p:nvPr>
        </p:nvSpPr>
        <p:spPr>
          <a:xfrm>
            <a:off x="1331640" y="1412776"/>
            <a:ext cx="6477000" cy="1828800"/>
          </a:xfrm>
          <a:solidFill>
            <a:schemeClr val="bg2">
              <a:alpha val="30000"/>
            </a:schemeClr>
          </a:solidFill>
        </p:spPr>
        <p:txBody>
          <a:bodyPr anchor="ctr" anchorCtr="1"/>
          <a:lstStyle>
            <a:lvl1pPr>
              <a:defRPr cap="none" baseline="0">
                <a:solidFill>
                  <a:schemeClr val="bg1"/>
                </a:solidFill>
              </a:defRPr>
            </a:lvl1pPr>
          </a:lstStyle>
          <a:p>
            <a:r>
              <a:rPr lang="en-US"/>
              <a:t>Click to edit Master title style</a:t>
            </a:r>
            <a:endParaRPr lang="en-US" dirty="0"/>
          </a:p>
        </p:txBody>
      </p:sp>
      <p:sp>
        <p:nvSpPr>
          <p:cNvPr id="9" name="Subtitle 8"/>
          <p:cNvSpPr>
            <a:spLocks noGrp="1"/>
          </p:cNvSpPr>
          <p:nvPr>
            <p:ph type="subTitle" idx="1"/>
          </p:nvPr>
        </p:nvSpPr>
        <p:spPr>
          <a:xfrm>
            <a:off x="2362201" y="6050037"/>
            <a:ext cx="6515100" cy="685800"/>
          </a:xfrm>
        </p:spPr>
        <p:txBody>
          <a:bodyPr anchor="ctr"/>
          <a:lstStyle>
            <a:lvl1pPr marL="0" indent="0" algn="l">
              <a:buNone/>
              <a:defRPr sz="2800">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981EC24-A422-429D-9906-3ACA8B1929D7}" type="datetime1">
              <a:rPr lang="el-GR" smtClean="0"/>
              <a:pPr/>
              <a:t>31/1/2018</a:t>
            </a:fld>
            <a:endParaRPr lang="el-GR"/>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Διαφάνεια τίτλου">
    <p:spTree>
      <p:nvGrpSpPr>
        <p:cNvPr id="1" name=""/>
        <p:cNvGrpSpPr/>
        <p:nvPr/>
      </p:nvGrpSpPr>
      <p:grpSpPr>
        <a:xfrm>
          <a:off x="0" y="0"/>
          <a:ext cx="0" cy="0"/>
          <a:chOff x="0" y="0"/>
          <a:chExt cx="0" cy="0"/>
        </a:xfrm>
      </p:grpSpPr>
      <p:sp>
        <p:nvSpPr>
          <p:cNvPr id="8" name="Title 7"/>
          <p:cNvSpPr>
            <a:spLocks noGrp="1"/>
          </p:cNvSpPr>
          <p:nvPr>
            <p:ph type="ctrTitle"/>
          </p:nvPr>
        </p:nvSpPr>
        <p:spPr>
          <a:xfrm>
            <a:off x="1331640" y="2420888"/>
            <a:ext cx="6477000" cy="1828800"/>
          </a:xfrm>
          <a:ln w="25400">
            <a:solidFill>
              <a:schemeClr val="tx1"/>
            </a:solidFill>
            <a:prstDash val="sysDash"/>
          </a:ln>
        </p:spPr>
        <p:txBody>
          <a:bodyPr anchor="ctr" anchorCtr="1">
            <a:normAutofit/>
          </a:bodyPr>
          <a:lstStyle>
            <a:lvl1pPr algn="ctr">
              <a:defRPr sz="4000" cap="none" baseline="0">
                <a:solidFill>
                  <a:schemeClr val="tx1"/>
                </a:solidFill>
              </a:defRPr>
            </a:lvl1pPr>
          </a:lstStyle>
          <a:p>
            <a:r>
              <a:rPr lang="en-US"/>
              <a:t>Click to edit Master title style</a:t>
            </a:r>
            <a:endParaRPr lang="en-US" dirty="0"/>
          </a:p>
        </p:txBody>
      </p:sp>
      <p:sp>
        <p:nvSpPr>
          <p:cNvPr id="29" name="Slide Number Placeholder 28"/>
          <p:cNvSpPr>
            <a:spLocks noGrp="1"/>
          </p:cNvSpPr>
          <p:nvPr>
            <p:ph type="sldNum" sz="quarter" idx="12"/>
          </p:nvPr>
        </p:nvSpPr>
        <p:spPr>
          <a:xfrm>
            <a:off x="8532440" y="6597352"/>
            <a:ext cx="611560" cy="260648"/>
          </a:xfrm>
        </p:spPr>
        <p:txBody>
          <a:bodyPr/>
          <a:lstStyle>
            <a:lvl1pPr>
              <a:defRPr>
                <a:solidFill>
                  <a:schemeClr val="bg1"/>
                </a:solidFill>
              </a:defRPr>
            </a:lvl1pPr>
          </a:lstStyle>
          <a:p>
            <a:fld id="{B1E1ECAE-AD09-4633-AA86-B25347162B1D}" type="slidenum">
              <a:rPr lang="el-GR" smtClean="0"/>
              <a:pPr/>
              <a:t>‹#›</a:t>
            </a:fld>
            <a:endParaRPr lang="el-GR"/>
          </a:p>
        </p:txBody>
      </p:sp>
      <p:pic>
        <p:nvPicPr>
          <p:cNvPr id="4" name="Picture 3"/>
          <p:cNvPicPr/>
          <p:nvPr userDrawn="1"/>
        </p:nvPicPr>
        <p:blipFill>
          <a:blip r:embed="rId3" cstate="print"/>
          <a:srcRect/>
          <a:stretch>
            <a:fillRect/>
          </a:stretch>
        </p:blipFill>
        <p:spPr bwMode="auto">
          <a:xfrm>
            <a:off x="8244408" y="0"/>
            <a:ext cx="899592" cy="908720"/>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Τίτλος και Κείμενο">
    <p:spTree>
      <p:nvGrpSpPr>
        <p:cNvPr id="1" name=""/>
        <p:cNvGrpSpPr/>
        <p:nvPr/>
      </p:nvGrpSpPr>
      <p:grpSpPr>
        <a:xfrm>
          <a:off x="0" y="0"/>
          <a:ext cx="0" cy="0"/>
          <a:chOff x="0" y="0"/>
          <a:chExt cx="0" cy="0"/>
        </a:xfrm>
      </p:grpSpPr>
      <p:sp>
        <p:nvSpPr>
          <p:cNvPr id="24" name="Rectangle 2"/>
          <p:cNvSpPr>
            <a:spLocks noGrp="1"/>
          </p:cNvSpPr>
          <p:nvPr>
            <p:ph type="title" hasCustomPrompt="1"/>
          </p:nvPr>
        </p:nvSpPr>
        <p:spPr>
          <a:xfrm>
            <a:off x="0" y="0"/>
            <a:ext cx="8244408" cy="908720"/>
          </a:xfrm>
        </p:spPr>
        <p:txBody>
          <a:bodyPr/>
          <a:lstStyle>
            <a:lvl1pPr>
              <a:defRPr b="0">
                <a:latin typeface="Calibri" pitchFamily="34" charset="0"/>
                <a:cs typeface="Arial" pitchFamily="34" charset="0"/>
              </a:defRPr>
            </a:lvl1pPr>
          </a:lstStyle>
          <a:p>
            <a:r>
              <a:rPr lang="en-US" noProof="1"/>
              <a:t>Click to edit Master title style</a:t>
            </a:r>
            <a:endParaRPr lang="en-US" dirty="0"/>
          </a:p>
        </p:txBody>
      </p:sp>
      <p:sp>
        <p:nvSpPr>
          <p:cNvPr id="5" name="Rectangle 4"/>
          <p:cNvSpPr>
            <a:spLocks noGrp="1"/>
          </p:cNvSpPr>
          <p:nvPr>
            <p:ph type="dt" sz="half" idx="10"/>
          </p:nvPr>
        </p:nvSpPr>
        <p:spPr/>
        <p:txBody>
          <a:bodyPr/>
          <a:lstStyle/>
          <a:p>
            <a:fld id="{C981EC24-A422-429D-9906-3ACA8B1929D7}" type="datetime1">
              <a:rPr lang="el-GR" smtClean="0"/>
              <a:pPr/>
              <a:t>31/1/2018</a:t>
            </a:fld>
            <a:endParaRPr lang="el-GR"/>
          </a:p>
        </p:txBody>
      </p:sp>
      <p:sp>
        <p:nvSpPr>
          <p:cNvPr id="28" name="Rectangle 5"/>
          <p:cNvSpPr>
            <a:spLocks noGrp="1"/>
          </p:cNvSpPr>
          <p:nvPr>
            <p:ph type="ftr" sz="quarter" idx="11"/>
          </p:nvPr>
        </p:nvSpPr>
        <p:spPr/>
        <p:txBody>
          <a:bodyPr/>
          <a:lstStyle/>
          <a:p>
            <a:endParaRPr lang="el-GR"/>
          </a:p>
        </p:txBody>
      </p:sp>
      <p:sp>
        <p:nvSpPr>
          <p:cNvPr id="19" name="Rectangle 6"/>
          <p:cNvSpPr>
            <a:spLocks noGrp="1"/>
          </p:cNvSpPr>
          <p:nvPr>
            <p:ph type="sldNum" sz="quarter" idx="12"/>
          </p:nvPr>
        </p:nvSpPr>
        <p:spPr/>
        <p:txBody>
          <a:bodyPr/>
          <a:lstStyle>
            <a:lvl1pPr>
              <a:defRPr>
                <a:solidFill>
                  <a:schemeClr val="tx1"/>
                </a:solidFill>
                <a:latin typeface="Calibri" pitchFamily="34" charset="0"/>
              </a:defRPr>
            </a:lvl1pPr>
          </a:lstStyle>
          <a:p>
            <a:fld id="{B1E1ECAE-AD09-4633-AA86-B25347162B1D}" type="slidenum">
              <a:rPr lang="el-GR" smtClean="0"/>
              <a:pPr/>
              <a:t>‹#›</a:t>
            </a:fld>
            <a:endParaRPr lang="el-GR"/>
          </a:p>
        </p:txBody>
      </p:sp>
      <p:pic>
        <p:nvPicPr>
          <p:cNvPr id="7" name="Picture 6"/>
          <p:cNvPicPr/>
          <p:nvPr/>
        </p:nvPicPr>
        <p:blipFill>
          <a:blip r:embed="rId2" cstate="print"/>
          <a:srcRect/>
          <a:stretch>
            <a:fillRect/>
          </a:stretch>
        </p:blipFill>
        <p:spPr bwMode="auto">
          <a:xfrm>
            <a:off x="8244408" y="0"/>
            <a:ext cx="899592" cy="908720"/>
          </a:xfrm>
          <a:prstGeom prst="rect">
            <a:avLst/>
          </a:prstGeom>
          <a:noFill/>
          <a:ln w="9525">
            <a:noFill/>
            <a:miter lim="800000"/>
            <a:headEnd/>
            <a:tailEnd/>
          </a:ln>
        </p:spPr>
      </p:pic>
      <p:sp>
        <p:nvSpPr>
          <p:cNvPr id="8" name="Content Placeholder 7"/>
          <p:cNvSpPr>
            <a:spLocks noGrp="1"/>
          </p:cNvSpPr>
          <p:nvPr>
            <p:ph sz="quarter" idx="13"/>
          </p:nvPr>
        </p:nvSpPr>
        <p:spPr>
          <a:xfrm>
            <a:off x="107504" y="1268760"/>
            <a:ext cx="8928992" cy="51125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C3027C-8752-4667-B966-7B0321E5273F}" type="datetime1">
              <a:rPr lang="el-GR" smtClean="0"/>
              <a:pPr/>
              <a:t>31/1/2018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1E1ECAE-AD09-4633-AA86-B25347162B1D}" type="slidenum">
              <a:rPr lang="el-GR" smtClean="0"/>
              <a:pPr/>
              <a:t>‹#›</a:t>
            </a:fld>
            <a:endParaRPr lang="el-GR"/>
          </a:p>
        </p:txBody>
      </p:sp>
      <p:pic>
        <p:nvPicPr>
          <p:cNvPr id="6" name="Picture 5"/>
          <p:cNvPicPr/>
          <p:nvPr userDrawn="1"/>
        </p:nvPicPr>
        <p:blipFill>
          <a:blip r:embed="rId2" cstate="print"/>
          <a:srcRect/>
          <a:stretch>
            <a:fillRect/>
          </a:stretch>
        </p:blipFill>
        <p:spPr bwMode="auto">
          <a:xfrm>
            <a:off x="8244408" y="0"/>
            <a:ext cx="899592" cy="90872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and 2 Content">
    <p:spTree>
      <p:nvGrpSpPr>
        <p:cNvPr id="1" name=""/>
        <p:cNvGrpSpPr/>
        <p:nvPr/>
      </p:nvGrpSpPr>
      <p:grpSpPr>
        <a:xfrm>
          <a:off x="0" y="0"/>
          <a:ext cx="0" cy="0"/>
          <a:chOff x="0" y="0"/>
          <a:chExt cx="0" cy="0"/>
        </a:xfrm>
      </p:grpSpPr>
      <p:sp>
        <p:nvSpPr>
          <p:cNvPr id="2" name="Rectangle 2"/>
          <p:cNvSpPr>
            <a:spLocks noGrp="1"/>
          </p:cNvSpPr>
          <p:nvPr>
            <p:ph type="title" hasCustomPrompt="1"/>
          </p:nvPr>
        </p:nvSpPr>
        <p:spPr>
          <a:xfrm>
            <a:off x="0" y="0"/>
            <a:ext cx="8244408" cy="900000"/>
          </a:xfrm>
        </p:spPr>
        <p:txBody>
          <a:bodyPr/>
          <a:lstStyle/>
          <a:p>
            <a:r>
              <a:rPr lang="en-US" noProof="1"/>
              <a:t>Click to edit Master title style</a:t>
            </a:r>
            <a:endParaRPr lang="en-US" dirty="0"/>
          </a:p>
        </p:txBody>
      </p:sp>
      <p:sp>
        <p:nvSpPr>
          <p:cNvPr id="3" name="Rectangle 3"/>
          <p:cNvSpPr>
            <a:spLocks noGrp="1"/>
          </p:cNvSpPr>
          <p:nvPr>
            <p:ph sz="half" idx="1"/>
          </p:nvPr>
        </p:nvSpPr>
        <p:spPr>
          <a:xfrm>
            <a:off x="457200" y="1600201"/>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dirty="0"/>
          </a:p>
        </p:txBody>
      </p:sp>
      <p:sp>
        <p:nvSpPr>
          <p:cNvPr id="4" name="Rectangle 4"/>
          <p:cNvSpPr>
            <a:spLocks noGrp="1"/>
          </p:cNvSpPr>
          <p:nvPr>
            <p:ph sz="half" idx="2"/>
          </p:nvPr>
        </p:nvSpPr>
        <p:spPr>
          <a:xfrm>
            <a:off x="4648200" y="1600201"/>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dirty="0"/>
          </a:p>
        </p:txBody>
      </p:sp>
      <p:sp>
        <p:nvSpPr>
          <p:cNvPr id="5" name="Rectangle 5"/>
          <p:cNvSpPr>
            <a:spLocks noGrp="1"/>
          </p:cNvSpPr>
          <p:nvPr>
            <p:ph type="dt" sz="half" idx="10"/>
          </p:nvPr>
        </p:nvSpPr>
        <p:spPr/>
        <p:txBody>
          <a:bodyPr/>
          <a:lstStyle/>
          <a:p>
            <a:fld id="{C981EC24-A422-429D-9906-3ACA8B1929D7}" type="datetime1">
              <a:rPr lang="el-GR" smtClean="0"/>
              <a:pPr/>
              <a:t>31/1/2018</a:t>
            </a:fld>
            <a:endParaRPr lang="el-GR"/>
          </a:p>
        </p:txBody>
      </p:sp>
      <p:sp>
        <p:nvSpPr>
          <p:cNvPr id="6" name="Rectangle 6"/>
          <p:cNvSpPr>
            <a:spLocks noGrp="1"/>
          </p:cNvSpPr>
          <p:nvPr>
            <p:ph type="ftr" sz="quarter" idx="11"/>
          </p:nvPr>
        </p:nvSpPr>
        <p:spPr/>
        <p:txBody>
          <a:bodyPr/>
          <a:lstStyle/>
          <a:p>
            <a:endParaRPr lang="el-GR"/>
          </a:p>
        </p:txBody>
      </p:sp>
      <p:sp>
        <p:nvSpPr>
          <p:cNvPr id="7" name="Rectangle 7"/>
          <p:cNvSpPr>
            <a:spLocks noGrp="1"/>
          </p:cNvSpPr>
          <p:nvPr>
            <p:ph type="sldNum" sz="quarter" idx="12"/>
          </p:nvPr>
        </p:nvSpPr>
        <p:spPr/>
        <p:txBody>
          <a:bodyPr/>
          <a:lstStyle>
            <a:lvl1pPr>
              <a:defRPr>
                <a:solidFill>
                  <a:schemeClr val="tx1"/>
                </a:solidFill>
              </a:defRPr>
            </a:lvl1pPr>
          </a:lstStyle>
          <a:p>
            <a:fld id="{B1E1ECAE-AD09-4633-AA86-B25347162B1D}" type="slidenum">
              <a:rPr lang="el-GR" smtClean="0"/>
              <a:pPr/>
              <a:t>‹#›</a:t>
            </a:fld>
            <a:endParaRPr lang="el-GR"/>
          </a:p>
        </p:txBody>
      </p:sp>
      <p:pic>
        <p:nvPicPr>
          <p:cNvPr id="8" name="Picture 7"/>
          <p:cNvPicPr/>
          <p:nvPr userDrawn="1"/>
        </p:nvPicPr>
        <p:blipFill>
          <a:blip r:embed="rId2" cstate="print"/>
          <a:srcRect/>
          <a:stretch>
            <a:fillRect/>
          </a:stretch>
        </p:blipFill>
        <p:spPr bwMode="auto">
          <a:xfrm>
            <a:off x="8244408" y="0"/>
            <a:ext cx="899592" cy="908720"/>
          </a:xfrm>
          <a:prstGeom prst="rect">
            <a:avLst/>
          </a:prstGeom>
          <a:noFill/>
          <a:ln w="9525">
            <a:noFill/>
            <a:miter lim="800000"/>
            <a:headEnd/>
            <a:tailEnd/>
          </a:ln>
        </p:spPr>
      </p:pic>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244408" cy="836712"/>
          </a:xfrm>
        </p:spPr>
        <p:txBody>
          <a:bodyPr>
            <a:normAutofit/>
          </a:bodyPr>
          <a:lstStyle>
            <a:lvl1pPr>
              <a:defRPr sz="2800">
                <a:latin typeface="Arial" pitchFamily="34" charset="0"/>
                <a:cs typeface="Arial" pitchFamily="34" charset="0"/>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C981EC24-A422-429D-9906-3ACA8B1929D7}" type="datetime1">
              <a:rPr lang="el-GR" smtClean="0"/>
              <a:pPr/>
              <a:t>31/1/2018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8460432" y="6613524"/>
            <a:ext cx="533400" cy="244476"/>
          </a:xfrm>
        </p:spPr>
        <p:txBody>
          <a:bodyPr/>
          <a:lstStyle>
            <a:lvl1pPr>
              <a:defRPr>
                <a:solidFill>
                  <a:schemeClr val="tx1"/>
                </a:solidFill>
              </a:defRPr>
            </a:lvl1pPr>
          </a:lstStyle>
          <a:p>
            <a:fld id="{B1E1ECAE-AD09-4633-AA86-B25347162B1D}" type="slidenum">
              <a:rPr lang="el-GR" smtClean="0"/>
              <a:pPr/>
              <a:t>‹#›</a:t>
            </a:fld>
            <a:endParaRPr lang="el-GR" dirty="0"/>
          </a:p>
        </p:txBody>
      </p:sp>
      <p:sp>
        <p:nvSpPr>
          <p:cNvPr id="8" name="Content Placeholder 7"/>
          <p:cNvSpPr>
            <a:spLocks noGrp="1"/>
          </p:cNvSpPr>
          <p:nvPr>
            <p:ph sz="quarter" idx="13"/>
          </p:nvPr>
        </p:nvSpPr>
        <p:spPr>
          <a:xfrm>
            <a:off x="107504" y="1268760"/>
            <a:ext cx="8928992" cy="51125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0" y="0"/>
            <a:ext cx="8244000" cy="900000"/>
          </a:xfrm>
          <a:prstGeom prst="rect">
            <a:avLst/>
          </a:prstGeom>
          <a:solidFill>
            <a:schemeClr val="accent3">
              <a:lumMod val="60000"/>
              <a:lumOff val="40000"/>
            </a:schemeClr>
          </a:solidFill>
        </p:spPr>
        <p:txBody>
          <a:bodyPr vert="horz" anchor="ctr">
            <a:normAutofit/>
          </a:bodyPr>
          <a:lstStyle/>
          <a:p>
            <a:r>
              <a:rPr lang="el-GR" dirty="0"/>
              <a:t>Στυλ κύριου τίτλου</a:t>
            </a:r>
            <a:endParaRPr lang="en-US" dirty="0"/>
          </a:p>
        </p:txBody>
      </p:sp>
      <p:sp>
        <p:nvSpPr>
          <p:cNvPr id="13" name="Text Placeholder 12"/>
          <p:cNvSpPr>
            <a:spLocks noGrp="1"/>
          </p:cNvSpPr>
          <p:nvPr>
            <p:ph type="body" idx="1"/>
          </p:nvPr>
        </p:nvSpPr>
        <p:spPr>
          <a:xfrm>
            <a:off x="107504" y="1052736"/>
            <a:ext cx="8928992" cy="5400600"/>
          </a:xfrm>
          <a:prstGeom prst="rect">
            <a:avLst/>
          </a:prstGeom>
        </p:spPr>
        <p:txBody>
          <a:bodyPr vert="horz">
            <a:normAutofit/>
          </a:body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14" name="Date Placeholder 13"/>
          <p:cNvSpPr>
            <a:spLocks noGrp="1"/>
          </p:cNvSpPr>
          <p:nvPr>
            <p:ph type="dt" sz="half" idx="2"/>
          </p:nvPr>
        </p:nvSpPr>
        <p:spPr>
          <a:xfrm>
            <a:off x="6477000" y="6492876"/>
            <a:ext cx="2667000" cy="365125"/>
          </a:xfrm>
          <a:prstGeom prst="rect">
            <a:avLst/>
          </a:prstGeom>
        </p:spPr>
        <p:txBody>
          <a:bodyPr vert="horz" anchor="ctr" anchorCtr="0"/>
          <a:lstStyle>
            <a:lvl1pPr algn="l">
              <a:defRPr sz="1400">
                <a:solidFill>
                  <a:schemeClr val="tx2"/>
                </a:solidFill>
                <a:latin typeface="Arial" pitchFamily="34" charset="0"/>
                <a:cs typeface="Arial" pitchFamily="34" charset="0"/>
              </a:defRPr>
            </a:lvl1pPr>
          </a:lstStyle>
          <a:p>
            <a:fld id="{C981EC24-A422-429D-9906-3ACA8B1929D7}" type="datetime1">
              <a:rPr lang="el-GR" smtClean="0"/>
              <a:pPr/>
              <a:t>31/1/2018</a:t>
            </a:fld>
            <a:endParaRPr lang="el-GR"/>
          </a:p>
        </p:txBody>
      </p:sp>
      <p:sp>
        <p:nvSpPr>
          <p:cNvPr id="3" name="Footer Placeholder 2"/>
          <p:cNvSpPr>
            <a:spLocks noGrp="1"/>
          </p:cNvSpPr>
          <p:nvPr>
            <p:ph type="ftr" sz="quarter" idx="3"/>
          </p:nvPr>
        </p:nvSpPr>
        <p:spPr>
          <a:xfrm>
            <a:off x="323529" y="6492876"/>
            <a:ext cx="5421083" cy="365125"/>
          </a:xfrm>
          <a:prstGeom prst="rect">
            <a:avLst/>
          </a:prstGeom>
        </p:spPr>
        <p:txBody>
          <a:bodyPr vert="horz" anchor="ctr"/>
          <a:lstStyle>
            <a:lvl1pPr algn="r">
              <a:defRPr sz="1400">
                <a:solidFill>
                  <a:schemeClr val="tx2"/>
                </a:solidFill>
                <a:latin typeface="Arial" pitchFamily="34" charset="0"/>
                <a:cs typeface="Arial" pitchFamily="34" charset="0"/>
              </a:defRPr>
            </a:lvl1pPr>
          </a:lstStyle>
          <a:p>
            <a:endParaRPr lang="el-GR"/>
          </a:p>
        </p:txBody>
      </p:sp>
      <p:sp>
        <p:nvSpPr>
          <p:cNvPr id="8" name="Rectangle 7"/>
          <p:cNvSpPr/>
          <p:nvPr/>
        </p:nvSpPr>
        <p:spPr>
          <a:xfrm>
            <a:off x="8610600" y="6641976"/>
            <a:ext cx="533400" cy="216024"/>
          </a:xfrm>
          <a:prstGeom prst="rect">
            <a:avLst/>
          </a:prstGeom>
          <a:solidFill>
            <a:schemeClr val="accent3">
              <a:lumMod val="60000"/>
              <a:lumOff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chemeClr val="tx1"/>
              </a:solidFill>
            </a:endParaRPr>
          </a:p>
        </p:txBody>
      </p:sp>
      <p:sp>
        <p:nvSpPr>
          <p:cNvPr id="9" name="Rectangle 8"/>
          <p:cNvSpPr/>
          <p:nvPr/>
        </p:nvSpPr>
        <p:spPr>
          <a:xfrm>
            <a:off x="0" y="908721"/>
            <a:ext cx="9144000" cy="7200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8610600" y="6613524"/>
            <a:ext cx="533400" cy="244476"/>
          </a:xfrm>
          <a:prstGeom prst="rect">
            <a:avLst/>
          </a:prstGeom>
        </p:spPr>
        <p:txBody>
          <a:bodyPr vert="horz" anchor="ctr" anchorCtr="0">
            <a:normAutofit/>
          </a:bodyPr>
          <a:lstStyle>
            <a:lvl1pPr algn="ctr">
              <a:defRPr sz="1400" b="1">
                <a:solidFill>
                  <a:schemeClr val="tx1"/>
                </a:solidFill>
              </a:defRPr>
            </a:lvl1pPr>
          </a:lstStyle>
          <a:p>
            <a:fld id="{B1E1ECAE-AD09-4633-AA86-B25347162B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90" r:id="rId4"/>
    <p:sldLayoutId id="2147483692" r:id="rId5"/>
    <p:sldLayoutId id="2147483689" r:id="rId6"/>
  </p:sldLayoutIdLst>
  <p:hf hdr="0" ftr="0" dt="0"/>
  <p:txStyles>
    <p:titleStyle>
      <a:lvl1pPr algn="l" rtl="0" eaLnBrk="1" latinLnBrk="0" hangingPunct="1">
        <a:spcBef>
          <a:spcPct val="0"/>
        </a:spcBef>
        <a:buNone/>
        <a:defRPr sz="2800" kern="1200">
          <a:solidFill>
            <a:schemeClr val="tx2"/>
          </a:solidFill>
          <a:effectLst/>
          <a:latin typeface="Calibri" pitchFamily="34" charset="0"/>
          <a:ea typeface="+mj-ea"/>
          <a:cs typeface="Arial" pitchFamily="34" charset="0"/>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Calibri" pitchFamily="34" charset="0"/>
          <a:ea typeface="+mn-ea"/>
          <a:cs typeface="Arial" pitchFamily="34" charset="0"/>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Calibri" pitchFamily="34" charset="0"/>
          <a:ea typeface="+mn-ea"/>
          <a:cs typeface="Arial" pitchFamily="34" charset="0"/>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Calibri" pitchFamily="34" charset="0"/>
          <a:ea typeface="+mn-ea"/>
          <a:cs typeface="Arial" pitchFamily="34" charset="0"/>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Calibri" pitchFamily="34" charset="0"/>
          <a:ea typeface="+mn-ea"/>
          <a:cs typeface="Arial" pitchFamily="34" charset="0"/>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Calibri" pitchFamily="34" charset="0"/>
          <a:ea typeface="+mn-ea"/>
          <a:cs typeface="Arial" pitchFamily="34" charset="0"/>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obe.g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9.pn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www.facebook.com/iobe.foundation" TargetMode="External"/><Relationship Id="rId2" Type="http://schemas.openxmlformats.org/officeDocument/2006/relationships/hyperlink" Target="http://www.iobe.gr/" TargetMode="Externa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hyperlink" Target="https://twitter.com/IOBE_FEIR" TargetMode="Externa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971600" y="2272420"/>
            <a:ext cx="7197080" cy="1368152"/>
          </a:xfrm>
        </p:spPr>
        <p:txBody>
          <a:bodyPr>
            <a:normAutofit fontScale="90000"/>
          </a:bodyPr>
          <a:lstStyle/>
          <a:p>
            <a:pPr algn="ctr"/>
            <a:r>
              <a:rPr lang="el-GR" dirty="0"/>
              <a:t> </a:t>
            </a:r>
            <a:r>
              <a:rPr lang="el-GR" b="1" dirty="0"/>
              <a:t>«Η ανάπτυξη της </a:t>
            </a:r>
            <a:r>
              <a:rPr lang="el-GR" b="1" dirty="0" err="1"/>
              <a:t>αυτοφροντίδας</a:t>
            </a:r>
            <a:r>
              <a:rPr lang="el-GR" b="1" dirty="0"/>
              <a:t> και τα οφέλη στη δημόσια υγεία και την εθνική οικονομία»</a:t>
            </a:r>
            <a:endParaRPr lang="en-GB" b="1" dirty="0"/>
          </a:p>
        </p:txBody>
      </p:sp>
      <p:sp>
        <p:nvSpPr>
          <p:cNvPr id="3" name="Subtitle 2"/>
          <p:cNvSpPr>
            <a:spLocks noGrp="1"/>
          </p:cNvSpPr>
          <p:nvPr>
            <p:ph type="subTitle" idx="1"/>
          </p:nvPr>
        </p:nvSpPr>
        <p:spPr/>
        <p:txBody>
          <a:bodyPr>
            <a:normAutofit/>
          </a:bodyPr>
          <a:lstStyle/>
          <a:p>
            <a:pPr algn="ctr"/>
            <a:r>
              <a:rPr lang="el-GR" sz="2000" b="1" dirty="0">
                <a:cs typeface="+mn-cs"/>
              </a:rPr>
              <a:t>Αθήνα, Ιανουάριος 2018</a:t>
            </a:r>
          </a:p>
        </p:txBody>
      </p:sp>
      <p:sp>
        <p:nvSpPr>
          <p:cNvPr id="4" name="Rectangle 3"/>
          <p:cNvSpPr/>
          <p:nvPr/>
        </p:nvSpPr>
        <p:spPr>
          <a:xfrm>
            <a:off x="971600" y="1"/>
            <a:ext cx="8172400" cy="1231106"/>
          </a:xfrm>
          <a:prstGeom prst="rect">
            <a:avLst/>
          </a:prstGeom>
        </p:spPr>
        <p:txBody>
          <a:bodyPr wrap="square">
            <a:spAutoFit/>
          </a:bodyPr>
          <a:lstStyle/>
          <a:p>
            <a:pPr algn="ctr"/>
            <a:r>
              <a:rPr lang="el-GR" sz="1400" b="1" dirty="0">
                <a:solidFill>
                  <a:srgbClr val="000000"/>
                </a:solidFill>
                <a:effectLst>
                  <a:outerShdw blurRad="38100" dist="38100" dir="2700000" algn="tl">
                    <a:srgbClr val="C0C0C0"/>
                  </a:outerShdw>
                </a:effectLst>
                <a:latin typeface="Calibri" pitchFamily="34" charset="0"/>
                <a:ea typeface="ＭＳ Ｐゴシック" charset="-128"/>
                <a:cs typeface="+mj-cs"/>
              </a:rPr>
              <a:t>ΙΔΡΥΜΑ ΟΙΚΟΝΟΜΙΚΩΝ &amp; ΒΙΟΜΗΧΑΝΙΚΩΝ ΕΡΕΥΝΩΝ</a:t>
            </a:r>
            <a:br>
              <a:rPr lang="el-GR" sz="1400" b="1" dirty="0">
                <a:solidFill>
                  <a:srgbClr val="000000"/>
                </a:solidFill>
                <a:effectLst>
                  <a:outerShdw blurRad="38100" dist="38100" dir="2700000" algn="tl">
                    <a:srgbClr val="C0C0C0"/>
                  </a:outerShdw>
                </a:effectLst>
                <a:latin typeface="Calibri" pitchFamily="34" charset="0"/>
                <a:ea typeface="ＭＳ Ｐゴシック" charset="-128"/>
                <a:cs typeface="+mj-cs"/>
              </a:rPr>
            </a:br>
            <a:r>
              <a:rPr lang="en-US" sz="1400" b="1" dirty="0">
                <a:solidFill>
                  <a:srgbClr val="000000"/>
                </a:solidFill>
                <a:effectLst>
                  <a:outerShdw blurRad="38100" dist="38100" dir="2700000" algn="tl">
                    <a:srgbClr val="C0C0C0"/>
                  </a:outerShdw>
                </a:effectLst>
                <a:latin typeface="Calibri" pitchFamily="34" charset="0"/>
                <a:ea typeface="ＭＳ Ｐゴシック" charset="-128"/>
                <a:cs typeface="+mj-cs"/>
              </a:rPr>
              <a:t>FOUNDATION FOR ECONOMIC &amp; INDUSTRIAL RESEARCH</a:t>
            </a:r>
            <a:br>
              <a:rPr lang="en-US" sz="1400" b="1" dirty="0">
                <a:solidFill>
                  <a:srgbClr val="000000"/>
                </a:solidFill>
                <a:effectLst>
                  <a:outerShdw blurRad="38100" dist="38100" dir="2700000" algn="tl">
                    <a:srgbClr val="C0C0C0"/>
                  </a:outerShdw>
                </a:effectLst>
                <a:latin typeface="Calibri" pitchFamily="34" charset="0"/>
                <a:ea typeface="ＭＳ Ｐゴシック" charset="-128"/>
                <a:cs typeface="+mj-cs"/>
              </a:rPr>
            </a:br>
            <a:r>
              <a:rPr lang="el-GR" sz="1400" b="1" dirty="0">
                <a:solidFill>
                  <a:srgbClr val="000000"/>
                </a:solidFill>
                <a:effectLst>
                  <a:outerShdw blurRad="38100" dist="38100" dir="2700000" algn="tl">
                    <a:srgbClr val="C0C0C0"/>
                  </a:outerShdw>
                </a:effectLst>
                <a:latin typeface="Calibri" pitchFamily="34" charset="0"/>
                <a:ea typeface="ＭＳ Ｐゴシック" charset="-128"/>
                <a:cs typeface="+mj-cs"/>
              </a:rPr>
              <a:t>Τ. Καρατάσου 11, 117 42 Αθήνα, </a:t>
            </a:r>
            <a:r>
              <a:rPr lang="el-GR" sz="1400" b="1" dirty="0" err="1">
                <a:solidFill>
                  <a:srgbClr val="000000"/>
                </a:solidFill>
                <a:effectLst>
                  <a:outerShdw blurRad="38100" dist="38100" dir="2700000" algn="tl">
                    <a:srgbClr val="C0C0C0"/>
                  </a:outerShdw>
                </a:effectLst>
                <a:latin typeface="Calibri" pitchFamily="34" charset="0"/>
                <a:ea typeface="ＭＳ Ｐゴシック" charset="-128"/>
                <a:cs typeface="+mj-cs"/>
              </a:rPr>
              <a:t>Tηλ</a:t>
            </a:r>
            <a:r>
              <a:rPr lang="el-GR" sz="1400" b="1" dirty="0">
                <a:solidFill>
                  <a:srgbClr val="000000"/>
                </a:solidFill>
                <a:effectLst>
                  <a:outerShdw blurRad="38100" dist="38100" dir="2700000" algn="tl">
                    <a:srgbClr val="C0C0C0"/>
                  </a:outerShdw>
                </a:effectLst>
                <a:latin typeface="Calibri" pitchFamily="34" charset="0"/>
                <a:ea typeface="ＭＳ Ｐゴシック" charset="-128"/>
                <a:cs typeface="+mj-cs"/>
              </a:rPr>
              <a:t>.: 210 92 11 200-10, </a:t>
            </a:r>
            <a:r>
              <a:rPr lang="el-GR" sz="1400" b="1" dirty="0" err="1">
                <a:solidFill>
                  <a:srgbClr val="000000"/>
                </a:solidFill>
                <a:effectLst>
                  <a:outerShdw blurRad="38100" dist="38100" dir="2700000" algn="tl">
                    <a:srgbClr val="C0C0C0"/>
                  </a:outerShdw>
                </a:effectLst>
                <a:latin typeface="Calibri" pitchFamily="34" charset="0"/>
                <a:ea typeface="ＭＳ Ｐゴシック" charset="-128"/>
                <a:cs typeface="+mj-cs"/>
              </a:rPr>
              <a:t>Fax</a:t>
            </a:r>
            <a:r>
              <a:rPr lang="el-GR" sz="1400" b="1" dirty="0">
                <a:solidFill>
                  <a:srgbClr val="000000"/>
                </a:solidFill>
                <a:effectLst>
                  <a:outerShdw blurRad="38100" dist="38100" dir="2700000" algn="tl">
                    <a:srgbClr val="C0C0C0"/>
                  </a:outerShdw>
                </a:effectLst>
                <a:latin typeface="Calibri" pitchFamily="34" charset="0"/>
                <a:ea typeface="ＭＳ Ｐゴシック" charset="-128"/>
                <a:cs typeface="+mj-cs"/>
              </a:rPr>
              <a:t>: 210 92 33 977, </a:t>
            </a:r>
            <a:r>
              <a:rPr lang="el-GR" sz="1400" b="1" dirty="0" err="1">
                <a:solidFill>
                  <a:srgbClr val="000000"/>
                </a:solidFill>
                <a:effectLst>
                  <a:outerShdw blurRad="38100" dist="38100" dir="2700000" algn="tl">
                    <a:srgbClr val="C0C0C0"/>
                  </a:outerShdw>
                </a:effectLst>
                <a:latin typeface="Calibri" pitchFamily="34" charset="0"/>
                <a:ea typeface="ＭＳ Ｐゴシック" charset="-128"/>
                <a:cs typeface="+mj-cs"/>
                <a:hlinkClick r:id="rId3"/>
              </a:rPr>
              <a:t>www.iobe.gr</a:t>
            </a:r>
            <a:br>
              <a:rPr lang="en-US" sz="1400" b="1" dirty="0">
                <a:solidFill>
                  <a:srgbClr val="000000"/>
                </a:solidFill>
                <a:effectLst>
                  <a:outerShdw blurRad="38100" dist="38100" dir="2700000" algn="tl">
                    <a:srgbClr val="C0C0C0"/>
                  </a:outerShdw>
                </a:effectLst>
                <a:latin typeface="Calibri" pitchFamily="34" charset="0"/>
                <a:ea typeface="ＭＳ Ｐゴシック" charset="-128"/>
                <a:cs typeface="+mj-cs"/>
              </a:rPr>
            </a:br>
            <a:r>
              <a:rPr lang="en-GB" sz="1400" b="1" dirty="0">
                <a:solidFill>
                  <a:srgbClr val="000000"/>
                </a:solidFill>
                <a:effectLst>
                  <a:outerShdw blurRad="38100" dist="38100" dir="2700000" algn="tl">
                    <a:srgbClr val="C0C0C0"/>
                  </a:outerShdw>
                </a:effectLst>
                <a:latin typeface="Calibri" pitchFamily="34" charset="0"/>
                <a:ea typeface="ＭＳ Ｐゴシック" charset="-128"/>
                <a:cs typeface="+mj-cs"/>
              </a:rPr>
              <a:t>11 T. </a:t>
            </a:r>
            <a:r>
              <a:rPr lang="en-GB" sz="1400" b="1" dirty="0" err="1">
                <a:solidFill>
                  <a:srgbClr val="000000"/>
                </a:solidFill>
                <a:effectLst>
                  <a:outerShdw blurRad="38100" dist="38100" dir="2700000" algn="tl">
                    <a:srgbClr val="C0C0C0"/>
                  </a:outerShdw>
                </a:effectLst>
                <a:latin typeface="Calibri" pitchFamily="34" charset="0"/>
                <a:ea typeface="ＭＳ Ｐゴシック" charset="-128"/>
                <a:cs typeface="+mj-cs"/>
              </a:rPr>
              <a:t>Karatas</a:t>
            </a:r>
            <a:r>
              <a:rPr lang="en-US" sz="1400" b="1" dirty="0" err="1">
                <a:solidFill>
                  <a:srgbClr val="000000"/>
                </a:solidFill>
                <a:effectLst>
                  <a:outerShdw blurRad="38100" dist="38100" dir="2700000" algn="tl">
                    <a:srgbClr val="C0C0C0"/>
                  </a:outerShdw>
                </a:effectLst>
                <a:latin typeface="Calibri" pitchFamily="34" charset="0"/>
                <a:ea typeface="ＭＳ Ｐゴシック" charset="-128"/>
                <a:cs typeface="+mj-cs"/>
              </a:rPr>
              <a:t>sou</a:t>
            </a:r>
            <a:r>
              <a:rPr lang="en-US" sz="1400" b="1" dirty="0">
                <a:solidFill>
                  <a:srgbClr val="000000"/>
                </a:solidFill>
                <a:effectLst>
                  <a:outerShdw blurRad="38100" dist="38100" dir="2700000" algn="tl">
                    <a:srgbClr val="C0C0C0"/>
                  </a:outerShdw>
                </a:effectLst>
                <a:latin typeface="Calibri" pitchFamily="34" charset="0"/>
                <a:ea typeface="ＭＳ Ｐゴシック" charset="-128"/>
                <a:cs typeface="+mj-cs"/>
              </a:rPr>
              <a:t> Str.</a:t>
            </a:r>
            <a:r>
              <a:rPr lang="en-GB" sz="1400" b="1" dirty="0">
                <a:solidFill>
                  <a:srgbClr val="000000"/>
                </a:solidFill>
                <a:effectLst>
                  <a:outerShdw blurRad="38100" dist="38100" dir="2700000" algn="tl">
                    <a:srgbClr val="C0C0C0"/>
                  </a:outerShdw>
                </a:effectLst>
                <a:latin typeface="Calibri" pitchFamily="34" charset="0"/>
                <a:ea typeface="ＭＳ Ｐゴシック" charset="-128"/>
                <a:cs typeface="+mj-cs"/>
              </a:rPr>
              <a:t>, 117 42 Athens, Greece, Tel.: </a:t>
            </a:r>
            <a:r>
              <a:rPr lang="el-GR" sz="1400" b="1" dirty="0">
                <a:solidFill>
                  <a:srgbClr val="000000"/>
                </a:solidFill>
                <a:effectLst>
                  <a:outerShdw blurRad="38100" dist="38100" dir="2700000" algn="tl">
                    <a:srgbClr val="C0C0C0"/>
                  </a:outerShdw>
                </a:effectLst>
                <a:latin typeface="Calibri" pitchFamily="34" charset="0"/>
                <a:ea typeface="ＭＳ Ｐゴシック" charset="-128"/>
                <a:cs typeface="+mj-cs"/>
              </a:rPr>
              <a:t>(</a:t>
            </a:r>
            <a:r>
              <a:rPr lang="en-GB" sz="1400" b="1" dirty="0">
                <a:solidFill>
                  <a:srgbClr val="000000"/>
                </a:solidFill>
                <a:effectLst>
                  <a:outerShdw blurRad="38100" dist="38100" dir="2700000" algn="tl">
                    <a:srgbClr val="C0C0C0"/>
                  </a:outerShdw>
                </a:effectLst>
                <a:latin typeface="Calibri" pitchFamily="34" charset="0"/>
                <a:ea typeface="ＭＳ Ｐゴシック" charset="-128"/>
                <a:cs typeface="+mj-cs"/>
              </a:rPr>
              <a:t>+3</a:t>
            </a:r>
            <a:r>
              <a:rPr lang="el-GR" sz="1400" b="1" dirty="0">
                <a:solidFill>
                  <a:srgbClr val="000000"/>
                </a:solidFill>
                <a:effectLst>
                  <a:outerShdw blurRad="38100" dist="38100" dir="2700000" algn="tl">
                    <a:srgbClr val="C0C0C0"/>
                  </a:outerShdw>
                </a:effectLst>
                <a:latin typeface="Calibri" pitchFamily="34" charset="0"/>
                <a:ea typeface="ＭＳ Ｐゴシック" charset="-128"/>
                <a:cs typeface="+mj-cs"/>
              </a:rPr>
              <a:t>0) </a:t>
            </a:r>
            <a:r>
              <a:rPr lang="en-GB" sz="1400" b="1" dirty="0">
                <a:solidFill>
                  <a:srgbClr val="000000"/>
                </a:solidFill>
                <a:effectLst>
                  <a:outerShdw blurRad="38100" dist="38100" dir="2700000" algn="tl">
                    <a:srgbClr val="C0C0C0"/>
                  </a:outerShdw>
                </a:effectLst>
                <a:latin typeface="Calibri" pitchFamily="34" charset="0"/>
                <a:ea typeface="ＭＳ Ｐゴシック" charset="-128"/>
                <a:cs typeface="+mj-cs"/>
              </a:rPr>
              <a:t>210</a:t>
            </a:r>
            <a:r>
              <a:rPr lang="el-GR" sz="1400" b="1" dirty="0">
                <a:solidFill>
                  <a:srgbClr val="000000"/>
                </a:solidFill>
                <a:effectLst>
                  <a:outerShdw blurRad="38100" dist="38100" dir="2700000" algn="tl">
                    <a:srgbClr val="C0C0C0"/>
                  </a:outerShdw>
                </a:effectLst>
                <a:latin typeface="Calibri" pitchFamily="34" charset="0"/>
                <a:ea typeface="ＭＳ Ｐゴシック" charset="-128"/>
                <a:cs typeface="+mj-cs"/>
              </a:rPr>
              <a:t> </a:t>
            </a:r>
            <a:r>
              <a:rPr lang="en-GB" sz="1400" b="1" dirty="0">
                <a:solidFill>
                  <a:srgbClr val="000000"/>
                </a:solidFill>
                <a:effectLst>
                  <a:outerShdw blurRad="38100" dist="38100" dir="2700000" algn="tl">
                    <a:srgbClr val="C0C0C0"/>
                  </a:outerShdw>
                </a:effectLst>
                <a:latin typeface="Calibri" pitchFamily="34" charset="0"/>
                <a:ea typeface="ＭＳ Ｐゴシック" charset="-128"/>
                <a:cs typeface="+mj-cs"/>
              </a:rPr>
              <a:t>92 11 200-10, Fax: </a:t>
            </a:r>
            <a:r>
              <a:rPr lang="el-GR" sz="1400" b="1" dirty="0">
                <a:solidFill>
                  <a:srgbClr val="000000"/>
                </a:solidFill>
                <a:effectLst>
                  <a:outerShdw blurRad="38100" dist="38100" dir="2700000" algn="tl">
                    <a:srgbClr val="C0C0C0"/>
                  </a:outerShdw>
                </a:effectLst>
                <a:latin typeface="Calibri" pitchFamily="34" charset="0"/>
                <a:ea typeface="ＭＳ Ｐゴシック" charset="-128"/>
                <a:cs typeface="+mj-cs"/>
              </a:rPr>
              <a:t>(</a:t>
            </a:r>
            <a:r>
              <a:rPr lang="en-GB" sz="1400" b="1" dirty="0">
                <a:solidFill>
                  <a:srgbClr val="000000"/>
                </a:solidFill>
                <a:effectLst>
                  <a:outerShdw blurRad="38100" dist="38100" dir="2700000" algn="tl">
                    <a:srgbClr val="C0C0C0"/>
                  </a:outerShdw>
                </a:effectLst>
                <a:latin typeface="Calibri" pitchFamily="34" charset="0"/>
                <a:ea typeface="ＭＳ Ｐゴシック" charset="-128"/>
                <a:cs typeface="+mj-cs"/>
              </a:rPr>
              <a:t>+3</a:t>
            </a:r>
            <a:r>
              <a:rPr lang="el-GR" sz="1400" b="1" dirty="0">
                <a:solidFill>
                  <a:srgbClr val="000000"/>
                </a:solidFill>
                <a:effectLst>
                  <a:outerShdw blurRad="38100" dist="38100" dir="2700000" algn="tl">
                    <a:srgbClr val="C0C0C0"/>
                  </a:outerShdw>
                </a:effectLst>
                <a:latin typeface="Calibri" pitchFamily="34" charset="0"/>
                <a:ea typeface="ＭＳ Ｐゴシック" charset="-128"/>
                <a:cs typeface="+mj-cs"/>
              </a:rPr>
              <a:t>0) </a:t>
            </a:r>
            <a:r>
              <a:rPr lang="en-GB" sz="1400" b="1" dirty="0">
                <a:solidFill>
                  <a:srgbClr val="000000"/>
                </a:solidFill>
                <a:effectLst>
                  <a:outerShdw blurRad="38100" dist="38100" dir="2700000" algn="tl">
                    <a:srgbClr val="C0C0C0"/>
                  </a:outerShdw>
                </a:effectLst>
                <a:latin typeface="Calibri" pitchFamily="34" charset="0"/>
                <a:ea typeface="ＭＳ Ｐゴシック" charset="-128"/>
                <a:cs typeface="+mj-cs"/>
              </a:rPr>
              <a:t>210</a:t>
            </a:r>
            <a:r>
              <a:rPr lang="el-GR" sz="1400" b="1" dirty="0">
                <a:solidFill>
                  <a:srgbClr val="000000"/>
                </a:solidFill>
                <a:effectLst>
                  <a:outerShdw blurRad="38100" dist="38100" dir="2700000" algn="tl">
                    <a:srgbClr val="C0C0C0"/>
                  </a:outerShdw>
                </a:effectLst>
                <a:latin typeface="Calibri" pitchFamily="34" charset="0"/>
                <a:ea typeface="ＭＳ Ｐゴシック" charset="-128"/>
                <a:cs typeface="+mj-cs"/>
              </a:rPr>
              <a:t> </a:t>
            </a:r>
            <a:r>
              <a:rPr lang="en-GB" sz="1400" b="1" dirty="0">
                <a:solidFill>
                  <a:srgbClr val="000000"/>
                </a:solidFill>
                <a:effectLst>
                  <a:outerShdw blurRad="38100" dist="38100" dir="2700000" algn="tl">
                    <a:srgbClr val="C0C0C0"/>
                  </a:outerShdw>
                </a:effectLst>
                <a:latin typeface="Calibri" pitchFamily="34" charset="0"/>
                <a:ea typeface="ＭＳ Ｐゴシック" charset="-128"/>
                <a:cs typeface="+mj-cs"/>
              </a:rPr>
              <a:t>92 33 977</a:t>
            </a:r>
            <a:r>
              <a:rPr lang="el-GR" sz="1400" b="1" dirty="0">
                <a:solidFill>
                  <a:srgbClr val="000000"/>
                </a:solidFill>
                <a:effectLst>
                  <a:outerShdw blurRad="38100" dist="38100" dir="2700000" algn="tl">
                    <a:srgbClr val="C0C0C0"/>
                  </a:outerShdw>
                </a:effectLst>
                <a:latin typeface="Calibri" pitchFamily="34" charset="0"/>
                <a:ea typeface="ＭＳ Ｐゴシック" charset="-128"/>
                <a:cs typeface="+mj-cs"/>
              </a:rPr>
              <a:t> </a:t>
            </a:r>
            <a:br>
              <a:rPr lang="el-GR" b="1" dirty="0">
                <a:solidFill>
                  <a:srgbClr val="000000"/>
                </a:solidFill>
                <a:effectLst>
                  <a:outerShdw blurRad="38100" dist="38100" dir="2700000" algn="tl">
                    <a:srgbClr val="C0C0C0"/>
                  </a:outerShdw>
                </a:effectLst>
                <a:latin typeface="Calibri" pitchFamily="34" charset="0"/>
                <a:ea typeface="ＭＳ Ｐゴシック" charset="-128"/>
                <a:cs typeface="Times New Roman" pitchFamily="18" charset="0"/>
              </a:rPr>
            </a:br>
            <a:endParaRPr lang="el-GR" dirty="0"/>
          </a:p>
        </p:txBody>
      </p:sp>
      <p:pic>
        <p:nvPicPr>
          <p:cNvPr id="6" name="Picture 1"/>
          <p:cNvPicPr>
            <a:picLocks noChangeAspect="1" noChangeArrowheads="1"/>
          </p:cNvPicPr>
          <p:nvPr/>
        </p:nvPicPr>
        <p:blipFill>
          <a:blip r:embed="rId4" cstate="print"/>
          <a:srcRect/>
          <a:stretch>
            <a:fillRect/>
          </a:stretch>
        </p:blipFill>
        <p:spPr bwMode="auto">
          <a:xfrm>
            <a:off x="0" y="0"/>
            <a:ext cx="908720" cy="90872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l-GR" dirty="0"/>
            </a:br>
            <a:r>
              <a:rPr lang="el-GR" dirty="0"/>
              <a:t>Στοιχεία της μελέτης</a:t>
            </a:r>
            <a:r>
              <a:rPr lang="en-US" dirty="0"/>
              <a:t>: </a:t>
            </a:r>
            <a:r>
              <a:rPr lang="el-GR" dirty="0"/>
              <a:t>Η αντίληψη των φαρμακοποιών για την </a:t>
            </a:r>
            <a:r>
              <a:rPr lang="el-GR" dirty="0" err="1"/>
              <a:t>αυτοφροντίδα</a:t>
            </a:r>
            <a:r>
              <a:rPr lang="el-GR" dirty="0"/>
              <a:t> - </a:t>
            </a:r>
            <a:r>
              <a:rPr lang="el-GR" dirty="0" err="1"/>
              <a:t>αυτοθεραπεία</a:t>
            </a:r>
            <a:br>
              <a:rPr lang="el-GR" dirty="0"/>
            </a:br>
            <a:endParaRPr lang="el-GR" dirty="0"/>
          </a:p>
        </p:txBody>
      </p:sp>
      <p:sp>
        <p:nvSpPr>
          <p:cNvPr id="3" name="Slide Number Placeholder 2"/>
          <p:cNvSpPr>
            <a:spLocks noGrp="1"/>
          </p:cNvSpPr>
          <p:nvPr>
            <p:ph type="sldNum" sz="quarter" idx="12"/>
          </p:nvPr>
        </p:nvSpPr>
        <p:spPr/>
        <p:txBody>
          <a:bodyPr>
            <a:normAutofit fontScale="85000" lnSpcReduction="20000"/>
          </a:bodyPr>
          <a:lstStyle/>
          <a:p>
            <a:fld id="{B1E1ECAE-AD09-4633-AA86-B25347162B1D}" type="slidenum">
              <a:rPr lang="el-GR" smtClean="0"/>
              <a:pPr/>
              <a:t>10</a:t>
            </a:fld>
            <a:endParaRPr lang="el-GR"/>
          </a:p>
        </p:txBody>
      </p:sp>
      <p:graphicFrame>
        <p:nvGraphicFramePr>
          <p:cNvPr id="4" name="Diagram 3"/>
          <p:cNvGraphicFramePr/>
          <p:nvPr>
            <p:extLst>
              <p:ext uri="{D42A27DB-BD31-4B8C-83A1-F6EECF244321}">
                <p14:modId xmlns:p14="http://schemas.microsoft.com/office/powerpoint/2010/main" val="951351377"/>
              </p:ext>
            </p:extLst>
          </p:nvPr>
        </p:nvGraphicFramePr>
        <p:xfrm>
          <a:off x="323528" y="1124744"/>
          <a:ext cx="8352928"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p:nvPr/>
        </p:nvPicPr>
        <p:blipFill rotWithShape="1">
          <a:blip r:embed="rId7"/>
          <a:srcRect l="36480" t="35725" r="34675" b="52624"/>
          <a:stretch/>
        </p:blipFill>
        <p:spPr bwMode="auto">
          <a:xfrm>
            <a:off x="0" y="6423579"/>
            <a:ext cx="2699791" cy="4302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09595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sz="2200" dirty="0"/>
              <a:t>Σχεδόν όλοι οι φαρμακοποιοί </a:t>
            </a:r>
            <a:r>
              <a:rPr lang="en-US" sz="2200" dirty="0"/>
              <a:t>(98%) </a:t>
            </a:r>
            <a:r>
              <a:rPr lang="el-GR" sz="2200" dirty="0"/>
              <a:t>δήλωσαν ότι μπορούν να ανταποκριθούν στο ρόλο του συμβούλου ΠΦΥ</a:t>
            </a:r>
          </a:p>
        </p:txBody>
      </p:sp>
      <p:sp>
        <p:nvSpPr>
          <p:cNvPr id="5" name="Slide Number Placeholder 4"/>
          <p:cNvSpPr>
            <a:spLocks noGrp="1"/>
          </p:cNvSpPr>
          <p:nvPr>
            <p:ph type="sldNum" sz="quarter" idx="12"/>
          </p:nvPr>
        </p:nvSpPr>
        <p:spPr/>
        <p:txBody>
          <a:bodyPr>
            <a:normAutofit fontScale="85000" lnSpcReduction="20000"/>
          </a:bodyPr>
          <a:lstStyle/>
          <a:p>
            <a:fld id="{B1E1ECAE-AD09-4633-AA86-B25347162B1D}" type="slidenum">
              <a:rPr lang="el-GR" smtClean="0"/>
              <a:pPr/>
              <a:t>11</a:t>
            </a:fld>
            <a:endParaRPr lang="el-GR"/>
          </a:p>
        </p:txBody>
      </p:sp>
      <p:graphicFrame>
        <p:nvGraphicFramePr>
          <p:cNvPr id="7" name="Chart 6"/>
          <p:cNvGraphicFramePr/>
          <p:nvPr>
            <p:extLst>
              <p:ext uri="{D42A27DB-BD31-4B8C-83A1-F6EECF244321}">
                <p14:modId xmlns:p14="http://schemas.microsoft.com/office/powerpoint/2010/main" val="457303521"/>
              </p:ext>
            </p:extLst>
          </p:nvPr>
        </p:nvGraphicFramePr>
        <p:xfrm>
          <a:off x="827584" y="1268760"/>
          <a:ext cx="7128792" cy="47525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9164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sz="2200" dirty="0"/>
              <a:t>Η εκπαίδευση για αυτοθεραπεία και ΜΗ.ΣΥ.ΦΑ. να γίνεται από τους συνδέσμους (ΣΦΕΕ,ΠΕΦ,ΕΦΕΧ) και από τις εταιρίες</a:t>
            </a:r>
          </a:p>
        </p:txBody>
      </p:sp>
      <p:sp>
        <p:nvSpPr>
          <p:cNvPr id="5" name="Slide Number Placeholder 4"/>
          <p:cNvSpPr>
            <a:spLocks noGrp="1"/>
          </p:cNvSpPr>
          <p:nvPr>
            <p:ph type="sldNum" sz="quarter" idx="12"/>
          </p:nvPr>
        </p:nvSpPr>
        <p:spPr/>
        <p:txBody>
          <a:bodyPr>
            <a:normAutofit fontScale="85000" lnSpcReduction="20000"/>
          </a:bodyPr>
          <a:lstStyle/>
          <a:p>
            <a:fld id="{B1E1ECAE-AD09-4633-AA86-B25347162B1D}" type="slidenum">
              <a:rPr lang="el-GR" smtClean="0"/>
              <a:pPr/>
              <a:t>12</a:t>
            </a:fld>
            <a:endParaRPr lang="el-GR"/>
          </a:p>
        </p:txBody>
      </p:sp>
      <p:graphicFrame>
        <p:nvGraphicFramePr>
          <p:cNvPr id="7" name="Chart 6"/>
          <p:cNvGraphicFramePr/>
          <p:nvPr>
            <p:extLst>
              <p:ext uri="{D42A27DB-BD31-4B8C-83A1-F6EECF244321}">
                <p14:modId xmlns:p14="http://schemas.microsoft.com/office/powerpoint/2010/main" val="2286492219"/>
              </p:ext>
            </p:extLst>
          </p:nvPr>
        </p:nvGraphicFramePr>
        <p:xfrm>
          <a:off x="683568" y="1556792"/>
          <a:ext cx="7776864" cy="4680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9976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l-GR" dirty="0"/>
            </a:br>
            <a:br>
              <a:rPr lang="el-GR" dirty="0"/>
            </a:br>
            <a:r>
              <a:rPr lang="el-GR" sz="2400" dirty="0"/>
              <a:t>Φαρμακοποιοί</a:t>
            </a:r>
            <a:r>
              <a:rPr lang="en-US" sz="2400" dirty="0"/>
              <a:t>: </a:t>
            </a:r>
            <a:r>
              <a:rPr lang="el-GR" sz="2400" dirty="0"/>
              <a:t>1 ώρα σε ημερήσια βάση (1 στους 2)</a:t>
            </a:r>
            <a:r>
              <a:rPr lang="en-US" sz="2400" dirty="0"/>
              <a:t> </a:t>
            </a:r>
            <a:r>
              <a:rPr lang="el-GR" sz="2400" dirty="0"/>
              <a:t>και</a:t>
            </a:r>
            <a:br>
              <a:rPr lang="el-GR" sz="2400" dirty="0"/>
            </a:br>
            <a:r>
              <a:rPr lang="el-GR" sz="2400" dirty="0"/>
              <a:t>2 ώρες σε ημερήσια βάση από την εργασία τους (1 στους 3) για υπηρεσίες</a:t>
            </a:r>
            <a:br>
              <a:rPr lang="en-US" dirty="0"/>
            </a:br>
            <a:r>
              <a:rPr lang="el-GR" dirty="0"/>
              <a:t>					</a:t>
            </a:r>
            <a:br>
              <a:rPr lang="el-GR" dirty="0"/>
            </a:b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1E1ECAE-AD09-4633-AA86-B25347162B1D}" type="slidenum">
              <a:rPr lang="el-GR" smtClean="0"/>
              <a:pPr/>
              <a:t>13</a:t>
            </a:fld>
            <a:endParaRPr lang="el-GR"/>
          </a:p>
        </p:txBody>
      </p:sp>
      <p:graphicFrame>
        <p:nvGraphicFramePr>
          <p:cNvPr id="6" name="Chart 5"/>
          <p:cNvGraphicFramePr>
            <a:graphicFrameLocks/>
          </p:cNvGraphicFramePr>
          <p:nvPr>
            <p:extLst>
              <p:ext uri="{D42A27DB-BD31-4B8C-83A1-F6EECF244321}">
                <p14:modId xmlns:p14="http://schemas.microsoft.com/office/powerpoint/2010/main" val="4227857890"/>
              </p:ext>
            </p:extLst>
          </p:nvPr>
        </p:nvGraphicFramePr>
        <p:xfrm>
          <a:off x="176900" y="1916832"/>
          <a:ext cx="8503096" cy="446619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40996" y="980728"/>
            <a:ext cx="8938888" cy="646331"/>
          </a:xfrm>
          <a:prstGeom prst="rect">
            <a:avLst/>
          </a:prstGeom>
        </p:spPr>
        <p:txBody>
          <a:bodyPr wrap="square">
            <a:spAutoFit/>
          </a:bodyPr>
          <a:lstStyle/>
          <a:p>
            <a:r>
              <a:rPr lang="el-GR" dirty="0"/>
              <a:t>Πιο συχνά δίνουν συμβουλές υγείας (88%), μετρούν την πίεση (73%) και κάνουν εμβολιασμούς (57%) ενώ πιο σπάνια πραγματοποιούν έλεγχο βάρους και τεστ σακχάρου</a:t>
            </a:r>
          </a:p>
        </p:txBody>
      </p:sp>
    </p:spTree>
    <p:extLst>
      <p:ext uri="{BB962C8B-B14F-4D97-AF65-F5344CB8AC3E}">
        <p14:creationId xmlns:p14="http://schemas.microsoft.com/office/powerpoint/2010/main" val="3346722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l-GR" dirty="0"/>
            </a:br>
            <a:br>
              <a:rPr lang="el-GR" dirty="0"/>
            </a:br>
            <a:r>
              <a:rPr lang="el-GR" sz="2400" dirty="0"/>
              <a:t>7 στους 10 φαρμακοποιούς θεωρούν πολύ σημαντική τη συμβολή των ΜΗ.ΣΥ.ΦΑ. στο ρόλο τους ως σύμβουλου ΠΦΥ </a:t>
            </a:r>
            <a:br>
              <a:rPr lang="el-GR" dirty="0"/>
            </a:br>
            <a:r>
              <a:rPr lang="el-GR" dirty="0"/>
              <a:t>				</a:t>
            </a:r>
            <a:br>
              <a:rPr lang="el-GR" dirty="0"/>
            </a:br>
            <a:endParaRPr lang="el-GR" dirty="0"/>
          </a:p>
        </p:txBody>
      </p:sp>
      <p:sp>
        <p:nvSpPr>
          <p:cNvPr id="3" name="Slide Number Placeholder 2"/>
          <p:cNvSpPr>
            <a:spLocks noGrp="1"/>
          </p:cNvSpPr>
          <p:nvPr>
            <p:ph type="sldNum" sz="quarter" idx="12"/>
          </p:nvPr>
        </p:nvSpPr>
        <p:spPr/>
        <p:txBody>
          <a:bodyPr>
            <a:normAutofit fontScale="85000" lnSpcReduction="20000"/>
          </a:bodyPr>
          <a:lstStyle/>
          <a:p>
            <a:fld id="{B1E1ECAE-AD09-4633-AA86-B25347162B1D}" type="slidenum">
              <a:rPr lang="el-GR" smtClean="0"/>
              <a:pPr/>
              <a:t>14</a:t>
            </a:fld>
            <a:endParaRPr lang="el-GR"/>
          </a:p>
        </p:txBody>
      </p:sp>
      <p:sp>
        <p:nvSpPr>
          <p:cNvPr id="5" name="TextBox 4"/>
          <p:cNvSpPr txBox="1"/>
          <p:nvPr/>
        </p:nvSpPr>
        <p:spPr>
          <a:xfrm>
            <a:off x="-3388" y="1052736"/>
            <a:ext cx="9039884" cy="646331"/>
          </a:xfrm>
          <a:prstGeom prst="rect">
            <a:avLst/>
          </a:prstGeom>
          <a:noFill/>
        </p:spPr>
        <p:txBody>
          <a:bodyPr wrap="square" rtlCol="0">
            <a:spAutoFit/>
          </a:bodyPr>
          <a:lstStyle/>
          <a:p>
            <a:pPr algn="just"/>
            <a:r>
              <a:rPr lang="el-GR" dirty="0"/>
              <a:t>Σχεδόν 8 στους 10 φαρμακοποιούς πιστεύει ότι οι καλές γνώσεις για τα ΜΗ.ΣΥ.ΦΑ.</a:t>
            </a:r>
            <a:endParaRPr lang="en-US" dirty="0"/>
          </a:p>
          <a:p>
            <a:pPr algn="just"/>
            <a:r>
              <a:rPr lang="el-GR" dirty="0"/>
              <a:t>ενισχύουν σε σημαντικό βαθμό τον ρόλο τους</a:t>
            </a:r>
            <a:endParaRPr lang="en-US" dirty="0"/>
          </a:p>
        </p:txBody>
      </p:sp>
      <p:graphicFrame>
        <p:nvGraphicFramePr>
          <p:cNvPr id="6" name="Chart 5"/>
          <p:cNvGraphicFramePr/>
          <p:nvPr>
            <p:extLst>
              <p:ext uri="{D42A27DB-BD31-4B8C-83A1-F6EECF244321}">
                <p14:modId xmlns:p14="http://schemas.microsoft.com/office/powerpoint/2010/main" val="1684209961"/>
              </p:ext>
            </p:extLst>
          </p:nvPr>
        </p:nvGraphicFramePr>
        <p:xfrm>
          <a:off x="251520" y="2132856"/>
          <a:ext cx="3744416" cy="44806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3051374694"/>
              </p:ext>
            </p:extLst>
          </p:nvPr>
        </p:nvGraphicFramePr>
        <p:xfrm>
          <a:off x="4427984" y="2132856"/>
          <a:ext cx="3528392" cy="44806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3016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l-GR" dirty="0"/>
            </a:br>
            <a:br>
              <a:rPr lang="el-GR" dirty="0"/>
            </a:br>
            <a:br>
              <a:rPr lang="el-GR" dirty="0"/>
            </a:br>
            <a:r>
              <a:rPr lang="el-GR" sz="2400" dirty="0"/>
              <a:t>Σχεδόν όλοι οι φαρμακοποιοί (98%) θεωρούν ότι τα ΜΗ.ΣΥ.ΦΑ.  έχουν σημαντική συμβολή στην επικοινωνία τους με τους πολίτες</a:t>
            </a:r>
            <a:br>
              <a:rPr lang="en-US" dirty="0"/>
            </a:br>
            <a:br>
              <a:rPr lang="el-GR" dirty="0"/>
            </a:br>
            <a:r>
              <a:rPr lang="el-GR" dirty="0"/>
              <a:t>				</a:t>
            </a:r>
            <a:br>
              <a:rPr lang="el-GR" dirty="0"/>
            </a:br>
            <a:endParaRPr lang="el-GR" dirty="0"/>
          </a:p>
        </p:txBody>
      </p:sp>
      <p:sp>
        <p:nvSpPr>
          <p:cNvPr id="3" name="Slide Number Placeholder 2"/>
          <p:cNvSpPr>
            <a:spLocks noGrp="1"/>
          </p:cNvSpPr>
          <p:nvPr>
            <p:ph type="sldNum" sz="quarter" idx="12"/>
          </p:nvPr>
        </p:nvSpPr>
        <p:spPr/>
        <p:txBody>
          <a:bodyPr>
            <a:normAutofit fontScale="85000" lnSpcReduction="20000"/>
          </a:bodyPr>
          <a:lstStyle/>
          <a:p>
            <a:fld id="{B1E1ECAE-AD09-4633-AA86-B25347162B1D}" type="slidenum">
              <a:rPr lang="el-GR" smtClean="0"/>
              <a:pPr/>
              <a:t>15</a:t>
            </a:fld>
            <a:endParaRPr lang="el-GR"/>
          </a:p>
        </p:txBody>
      </p:sp>
      <p:graphicFrame>
        <p:nvGraphicFramePr>
          <p:cNvPr id="6" name="Chart 5"/>
          <p:cNvGraphicFramePr/>
          <p:nvPr>
            <p:extLst>
              <p:ext uri="{D42A27DB-BD31-4B8C-83A1-F6EECF244321}">
                <p14:modId xmlns:p14="http://schemas.microsoft.com/office/powerpoint/2010/main" val="2383688203"/>
              </p:ext>
            </p:extLst>
          </p:nvPr>
        </p:nvGraphicFramePr>
        <p:xfrm>
          <a:off x="611560" y="1556792"/>
          <a:ext cx="6984776" cy="4536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2439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l-GR" dirty="0"/>
            </a:br>
            <a:br>
              <a:rPr lang="el-GR" dirty="0"/>
            </a:br>
            <a:r>
              <a:rPr lang="el-GR" sz="2400" dirty="0"/>
              <a:t>Η συντριπτική πλειοψηφία των φαρμακοποιών (9 στους 10) εμπιστεύονται τα ΜΗ.ΣΥ.ΦΑ. σαν ασφαλή φάρμακα </a:t>
            </a:r>
            <a:r>
              <a:rPr lang="el-GR" dirty="0"/>
              <a:t>				</a:t>
            </a:r>
            <a:br>
              <a:rPr lang="el-GR" dirty="0"/>
            </a:br>
            <a:endParaRPr lang="el-GR" dirty="0"/>
          </a:p>
        </p:txBody>
      </p:sp>
      <p:sp>
        <p:nvSpPr>
          <p:cNvPr id="3" name="Slide Number Placeholder 2"/>
          <p:cNvSpPr>
            <a:spLocks noGrp="1"/>
          </p:cNvSpPr>
          <p:nvPr>
            <p:ph type="sldNum" sz="quarter" idx="12"/>
          </p:nvPr>
        </p:nvSpPr>
        <p:spPr/>
        <p:txBody>
          <a:bodyPr>
            <a:normAutofit fontScale="85000" lnSpcReduction="20000"/>
          </a:bodyPr>
          <a:lstStyle/>
          <a:p>
            <a:fld id="{B1E1ECAE-AD09-4633-AA86-B25347162B1D}" type="slidenum">
              <a:rPr lang="el-GR" smtClean="0"/>
              <a:pPr/>
              <a:t>16</a:t>
            </a:fld>
            <a:endParaRPr lang="el-GR"/>
          </a:p>
        </p:txBody>
      </p:sp>
      <p:graphicFrame>
        <p:nvGraphicFramePr>
          <p:cNvPr id="7" name="Chart 6"/>
          <p:cNvGraphicFramePr/>
          <p:nvPr>
            <p:extLst>
              <p:ext uri="{D42A27DB-BD31-4B8C-83A1-F6EECF244321}">
                <p14:modId xmlns:p14="http://schemas.microsoft.com/office/powerpoint/2010/main" val="882872221"/>
              </p:ext>
            </p:extLst>
          </p:nvPr>
        </p:nvGraphicFramePr>
        <p:xfrm>
          <a:off x="467544" y="1556792"/>
          <a:ext cx="3672408" cy="47525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1332267099"/>
              </p:ext>
            </p:extLst>
          </p:nvPr>
        </p:nvGraphicFramePr>
        <p:xfrm>
          <a:off x="4427984" y="1556792"/>
          <a:ext cx="3816016" cy="4752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5741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l-GR" dirty="0"/>
            </a:br>
            <a:br>
              <a:rPr lang="el-GR" dirty="0"/>
            </a:br>
            <a:br>
              <a:rPr lang="el-GR" sz="2400" dirty="0"/>
            </a:br>
            <a:r>
              <a:rPr lang="el-GR" sz="2400" dirty="0"/>
              <a:t>6 στους 10 πολίτες σύμφωνα με τους φαρμακοποιούς ρωτούν πάντα τον φαρμακοποιό πριν αγοράσουν ΜΗ.ΣΥ.ΦΑ.</a:t>
            </a:r>
            <a:br>
              <a:rPr lang="el-GR" dirty="0"/>
            </a:br>
            <a:r>
              <a:rPr lang="el-GR" dirty="0"/>
              <a:t>				</a:t>
            </a:r>
            <a:br>
              <a:rPr lang="el-GR" dirty="0"/>
            </a:br>
            <a:r>
              <a:rPr lang="el-GR" dirty="0"/>
              <a:t>					</a:t>
            </a:r>
            <a:br>
              <a:rPr lang="el-GR" dirty="0"/>
            </a:br>
            <a:endParaRPr lang="el-GR" dirty="0"/>
          </a:p>
        </p:txBody>
      </p:sp>
      <p:sp>
        <p:nvSpPr>
          <p:cNvPr id="3" name="Slide Number Placeholder 2"/>
          <p:cNvSpPr>
            <a:spLocks noGrp="1"/>
          </p:cNvSpPr>
          <p:nvPr>
            <p:ph type="sldNum" sz="quarter" idx="12"/>
          </p:nvPr>
        </p:nvSpPr>
        <p:spPr/>
        <p:txBody>
          <a:bodyPr>
            <a:normAutofit fontScale="85000" lnSpcReduction="20000"/>
          </a:bodyPr>
          <a:lstStyle/>
          <a:p>
            <a:fld id="{B1E1ECAE-AD09-4633-AA86-B25347162B1D}" type="slidenum">
              <a:rPr lang="el-GR" smtClean="0"/>
              <a:pPr/>
              <a:t>17</a:t>
            </a:fld>
            <a:endParaRPr lang="el-GR"/>
          </a:p>
        </p:txBody>
      </p:sp>
      <p:graphicFrame>
        <p:nvGraphicFramePr>
          <p:cNvPr id="7" name="Chart 6"/>
          <p:cNvGraphicFramePr/>
          <p:nvPr>
            <p:extLst>
              <p:ext uri="{D42A27DB-BD31-4B8C-83A1-F6EECF244321}">
                <p14:modId xmlns:p14="http://schemas.microsoft.com/office/powerpoint/2010/main" val="2167181442"/>
              </p:ext>
            </p:extLst>
          </p:nvPr>
        </p:nvGraphicFramePr>
        <p:xfrm>
          <a:off x="1619672" y="1412776"/>
          <a:ext cx="5040560" cy="432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5530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l-GR" dirty="0"/>
            </a:br>
            <a:br>
              <a:rPr lang="el-GR" dirty="0"/>
            </a:br>
            <a:br>
              <a:rPr lang="el-GR" dirty="0"/>
            </a:br>
            <a:br>
              <a:rPr lang="el-GR" dirty="0"/>
            </a:br>
            <a:r>
              <a:rPr lang="el-GR" sz="2200" dirty="0"/>
              <a:t> </a:t>
            </a:r>
            <a:br>
              <a:rPr lang="el-GR" sz="2200" dirty="0"/>
            </a:br>
            <a:r>
              <a:rPr lang="el-GR" sz="2300" dirty="0"/>
              <a:t>Συμβουλή φαρμακοποιού (96%), ασφάλεια φαρμάκου (93%) επηρεάζουν τους πολίτες στην αγορά  ΜΗ.ΣΥ.ΦΑ.  σύμφωνα με τους φαρμακοποιούς  </a:t>
            </a:r>
            <a:r>
              <a:rPr lang="el-GR" sz="2200" dirty="0"/>
              <a:t>					</a:t>
            </a:r>
            <a:br>
              <a:rPr lang="el-GR" sz="2200" dirty="0"/>
            </a:br>
            <a:r>
              <a:rPr lang="el-GR" sz="2200" dirty="0"/>
              <a:t>					</a:t>
            </a:r>
            <a:br>
              <a:rPr lang="el-GR" sz="2200" dirty="0"/>
            </a:br>
            <a:r>
              <a:rPr lang="el-GR" sz="2200" dirty="0"/>
              <a:t>					</a:t>
            </a:r>
            <a:br>
              <a:rPr lang="el-GR" sz="2200" dirty="0"/>
            </a:br>
            <a:r>
              <a:rPr lang="el-GR" sz="2200" dirty="0"/>
              <a:t>					</a:t>
            </a:r>
            <a:br>
              <a:rPr lang="el-GR" sz="2200" dirty="0"/>
            </a:br>
            <a:r>
              <a:rPr lang="el-GR" dirty="0"/>
              <a:t>				</a:t>
            </a:r>
            <a:br>
              <a:rPr lang="el-GR" dirty="0"/>
            </a:br>
            <a:endParaRPr lang="el-GR" dirty="0"/>
          </a:p>
        </p:txBody>
      </p:sp>
      <p:sp>
        <p:nvSpPr>
          <p:cNvPr id="3" name="Slide Number Placeholder 2"/>
          <p:cNvSpPr>
            <a:spLocks noGrp="1"/>
          </p:cNvSpPr>
          <p:nvPr>
            <p:ph type="sldNum" sz="quarter" idx="12"/>
          </p:nvPr>
        </p:nvSpPr>
        <p:spPr/>
        <p:txBody>
          <a:bodyPr>
            <a:normAutofit fontScale="85000" lnSpcReduction="20000"/>
          </a:bodyPr>
          <a:lstStyle/>
          <a:p>
            <a:fld id="{B1E1ECAE-AD09-4633-AA86-B25347162B1D}" type="slidenum">
              <a:rPr lang="el-GR" smtClean="0"/>
              <a:pPr/>
              <a:t>18</a:t>
            </a:fld>
            <a:endParaRPr lang="el-GR"/>
          </a:p>
        </p:txBody>
      </p:sp>
      <p:graphicFrame>
        <p:nvGraphicFramePr>
          <p:cNvPr id="5" name="Chart 4"/>
          <p:cNvGraphicFramePr>
            <a:graphicFrameLocks/>
          </p:cNvGraphicFramePr>
          <p:nvPr>
            <p:extLst>
              <p:ext uri="{D42A27DB-BD31-4B8C-83A1-F6EECF244321}">
                <p14:modId xmlns:p14="http://schemas.microsoft.com/office/powerpoint/2010/main" val="909577495"/>
              </p:ext>
            </p:extLst>
          </p:nvPr>
        </p:nvGraphicFramePr>
        <p:xfrm>
          <a:off x="467544" y="1268760"/>
          <a:ext cx="7992888" cy="5112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2667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l-GR" dirty="0"/>
            </a:br>
            <a:r>
              <a:rPr lang="el-GR" dirty="0"/>
              <a:t>Στοιχεία της μελέτης</a:t>
            </a:r>
            <a:r>
              <a:rPr lang="en-US" dirty="0"/>
              <a:t>: </a:t>
            </a:r>
            <a:r>
              <a:rPr lang="el-GR" dirty="0"/>
              <a:t>Η αντίληψη των πολιτών για την </a:t>
            </a:r>
            <a:r>
              <a:rPr lang="el-GR" dirty="0" err="1"/>
              <a:t>αυτοφροντίδα</a:t>
            </a:r>
            <a:r>
              <a:rPr lang="el-GR" dirty="0"/>
              <a:t> - </a:t>
            </a:r>
            <a:r>
              <a:rPr lang="el-GR" dirty="0" err="1"/>
              <a:t>αυτοθεραπεία</a:t>
            </a:r>
            <a:br>
              <a:rPr lang="el-GR" dirty="0"/>
            </a:br>
            <a:endParaRPr lang="el-GR" dirty="0"/>
          </a:p>
        </p:txBody>
      </p:sp>
      <p:sp>
        <p:nvSpPr>
          <p:cNvPr id="3" name="Slide Number Placeholder 2"/>
          <p:cNvSpPr>
            <a:spLocks noGrp="1"/>
          </p:cNvSpPr>
          <p:nvPr>
            <p:ph type="sldNum" sz="quarter" idx="12"/>
          </p:nvPr>
        </p:nvSpPr>
        <p:spPr/>
        <p:txBody>
          <a:bodyPr>
            <a:normAutofit fontScale="85000" lnSpcReduction="20000"/>
          </a:bodyPr>
          <a:lstStyle/>
          <a:p>
            <a:fld id="{B1E1ECAE-AD09-4633-AA86-B25347162B1D}" type="slidenum">
              <a:rPr lang="el-GR" smtClean="0"/>
              <a:pPr/>
              <a:t>19</a:t>
            </a:fld>
            <a:endParaRPr lang="el-GR"/>
          </a:p>
        </p:txBody>
      </p:sp>
      <p:graphicFrame>
        <p:nvGraphicFramePr>
          <p:cNvPr id="4" name="Diagram 3"/>
          <p:cNvGraphicFramePr/>
          <p:nvPr>
            <p:extLst>
              <p:ext uri="{D42A27DB-BD31-4B8C-83A1-F6EECF244321}">
                <p14:modId xmlns:p14="http://schemas.microsoft.com/office/powerpoint/2010/main" val="1665297178"/>
              </p:ext>
            </p:extLst>
          </p:nvPr>
        </p:nvGraphicFramePr>
        <p:xfrm>
          <a:off x="323528" y="1196752"/>
          <a:ext cx="8568952"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p:nvPr/>
        </p:nvPicPr>
        <p:blipFill rotWithShape="1">
          <a:blip r:embed="rId7"/>
          <a:srcRect l="36480" t="35725" r="34675" b="52624"/>
          <a:stretch/>
        </p:blipFill>
        <p:spPr bwMode="auto">
          <a:xfrm>
            <a:off x="0" y="6423579"/>
            <a:ext cx="2699791" cy="4302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31893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l-GR" sz="2500" dirty="0"/>
              <a:t>Περιεχόμενα μελέτης</a:t>
            </a:r>
          </a:p>
        </p:txBody>
      </p:sp>
      <p:sp>
        <p:nvSpPr>
          <p:cNvPr id="5" name="Slide Number Placeholder 4"/>
          <p:cNvSpPr>
            <a:spLocks noGrp="1"/>
          </p:cNvSpPr>
          <p:nvPr>
            <p:ph type="sldNum" sz="quarter" idx="12"/>
          </p:nvPr>
        </p:nvSpPr>
        <p:spPr/>
        <p:txBody>
          <a:bodyPr>
            <a:normAutofit fontScale="85000" lnSpcReduction="20000"/>
          </a:bodyPr>
          <a:lstStyle/>
          <a:p>
            <a:fld id="{B1E1ECAE-AD09-4633-AA86-B25347162B1D}" type="slidenum">
              <a:rPr lang="el-GR" smtClean="0"/>
              <a:pPr/>
              <a:t>2</a:t>
            </a:fld>
            <a:endParaRPr lang="el-GR" dirty="0"/>
          </a:p>
        </p:txBody>
      </p:sp>
      <p:sp>
        <p:nvSpPr>
          <p:cNvPr id="9" name="Content Placeholder 8"/>
          <p:cNvSpPr>
            <a:spLocks noGrp="1"/>
          </p:cNvSpPr>
          <p:nvPr>
            <p:ph sz="quarter" idx="13"/>
          </p:nvPr>
        </p:nvSpPr>
        <p:spPr/>
        <p:txBody>
          <a:bodyPr>
            <a:normAutofit fontScale="92500" lnSpcReduction="10000"/>
          </a:bodyPr>
          <a:lstStyle/>
          <a:p>
            <a:pPr marL="0" indent="0">
              <a:buNone/>
            </a:pPr>
            <a:r>
              <a:rPr lang="el-GR" dirty="0"/>
              <a:t>1. Εισαγωγή</a:t>
            </a:r>
          </a:p>
          <a:p>
            <a:pPr marL="0" indent="0">
              <a:buNone/>
            </a:pPr>
            <a:r>
              <a:rPr lang="el-GR" dirty="0"/>
              <a:t>2. Διεθνής εμπειρία στην </a:t>
            </a:r>
            <a:r>
              <a:rPr lang="el-GR" dirty="0" err="1"/>
              <a:t>αυτοφροντίδα-αυτοθεραπεία</a:t>
            </a:r>
            <a:endParaRPr lang="el-GR" dirty="0"/>
          </a:p>
          <a:p>
            <a:pPr marL="0" indent="0">
              <a:buNone/>
            </a:pPr>
            <a:r>
              <a:rPr lang="el-GR" dirty="0"/>
              <a:t>3. ΜΗ.ΣΥ.ΦΑ. στην Ελλάδα	</a:t>
            </a:r>
          </a:p>
          <a:p>
            <a:pPr marL="365760" lvl="1" indent="0">
              <a:buNone/>
            </a:pPr>
            <a:r>
              <a:rPr lang="el-GR" dirty="0"/>
              <a:t>Θεσμικό και νομοθετικό πλαίσιο </a:t>
            </a:r>
          </a:p>
          <a:p>
            <a:pPr marL="365760" lvl="1" indent="0">
              <a:buNone/>
            </a:pPr>
            <a:r>
              <a:rPr lang="el-GR" dirty="0"/>
              <a:t>Αγορά των ΜΗ.ΣΥ.ΦΑ. στην Ελλάδα</a:t>
            </a:r>
          </a:p>
          <a:p>
            <a:pPr marL="0" indent="0">
              <a:buNone/>
            </a:pPr>
            <a:r>
              <a:rPr lang="el-GR" dirty="0"/>
              <a:t>4. Οικονομικά οφέλη από την ορθή ανάπτυξη της αυτοφροντίδας στην Ελλάδα	</a:t>
            </a:r>
          </a:p>
          <a:p>
            <a:pPr marL="0" indent="0">
              <a:buNone/>
            </a:pPr>
            <a:r>
              <a:rPr lang="el-GR" dirty="0"/>
              <a:t>5. Έρευνα πεδίου</a:t>
            </a:r>
          </a:p>
          <a:p>
            <a:pPr marL="365760" lvl="1" indent="0">
              <a:buNone/>
            </a:pPr>
            <a:r>
              <a:rPr lang="el-GR" dirty="0"/>
              <a:t>Αντίληψη Φαρμακοποιών για </a:t>
            </a:r>
            <a:r>
              <a:rPr lang="el-GR" dirty="0" err="1"/>
              <a:t>αυτοφροντίδα-αυτοθεραπεία</a:t>
            </a:r>
            <a:r>
              <a:rPr lang="el-GR" dirty="0"/>
              <a:t>	</a:t>
            </a:r>
          </a:p>
          <a:p>
            <a:pPr marL="365760" lvl="1" indent="0">
              <a:buNone/>
            </a:pPr>
            <a:r>
              <a:rPr lang="el-GR" dirty="0"/>
              <a:t>Αντίληψη Πολιτών για </a:t>
            </a:r>
            <a:r>
              <a:rPr lang="el-GR" dirty="0" err="1"/>
              <a:t>αυτοφροντίδα-αυτοθεραπεία</a:t>
            </a:r>
            <a:r>
              <a:rPr lang="el-GR" dirty="0"/>
              <a:t>	</a:t>
            </a:r>
          </a:p>
          <a:p>
            <a:pPr marL="0" indent="0">
              <a:buNone/>
            </a:pPr>
            <a:r>
              <a:rPr lang="el-GR" dirty="0"/>
              <a:t>6. Σύνοψη και προτάσεις πολιτικής</a:t>
            </a:r>
          </a:p>
          <a:p>
            <a:endParaRPr lang="el-GR" dirty="0"/>
          </a:p>
        </p:txBody>
      </p:sp>
    </p:spTree>
    <p:extLst>
      <p:ext uri="{BB962C8B-B14F-4D97-AF65-F5344CB8AC3E}">
        <p14:creationId xmlns:p14="http://schemas.microsoft.com/office/powerpoint/2010/main" val="2597190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normAutofit fontScale="85000" lnSpcReduction="20000"/>
          </a:bodyPr>
          <a:lstStyle/>
          <a:p>
            <a:fld id="{B1E1ECAE-AD09-4633-AA86-B25347162B1D}" type="slidenum">
              <a:rPr lang="el-GR" smtClean="0"/>
              <a:pPr/>
              <a:t>20</a:t>
            </a:fld>
            <a:endParaRPr lang="el-GR"/>
          </a:p>
        </p:txBody>
      </p:sp>
      <p:sp>
        <p:nvSpPr>
          <p:cNvPr id="5" name="Title 7"/>
          <p:cNvSpPr txBox="1">
            <a:spLocks/>
          </p:cNvSpPr>
          <p:nvPr/>
        </p:nvSpPr>
        <p:spPr>
          <a:xfrm>
            <a:off x="1115616" y="3247168"/>
            <a:ext cx="6477000" cy="1008112"/>
          </a:xfrm>
          <a:prstGeom prst="rect">
            <a:avLst/>
          </a:prstGeom>
          <a:solidFill>
            <a:schemeClr val="accent3">
              <a:lumMod val="60000"/>
              <a:lumOff val="40000"/>
            </a:schemeClr>
          </a:solidFill>
        </p:spPr>
        <p:txBody>
          <a:bodyPr vert="horz" anchor="ctr">
            <a:normAutofit/>
          </a:bodyPr>
          <a:lstStyle>
            <a:lvl1pPr algn="l" rtl="0" eaLnBrk="1" latinLnBrk="0" hangingPunct="1">
              <a:spcBef>
                <a:spcPct val="0"/>
              </a:spcBef>
              <a:buNone/>
              <a:defRPr sz="2800" kern="1200">
                <a:solidFill>
                  <a:schemeClr val="tx2"/>
                </a:solidFill>
                <a:effectLst/>
                <a:latin typeface="Calibri" pitchFamily="34" charset="0"/>
                <a:ea typeface="+mj-ea"/>
                <a:cs typeface="Arial" pitchFamily="34" charset="0"/>
              </a:defRPr>
            </a:lvl1pPr>
          </a:lstStyle>
          <a:p>
            <a:pPr algn="ctr"/>
            <a:r>
              <a:rPr lang="el-GR" b="1" u="sng" dirty="0">
                <a:ea typeface="Calibri" panose="020F0502020204030204" pitchFamily="34" charset="0"/>
                <a:cs typeface="Times New Roman" panose="02020603050405020304" pitchFamily="18" charset="0"/>
              </a:rPr>
              <a:t>ΕΝΟΤΗΤΑ: ΑΥΤΟΦΡΟΝΤΙΔΑ</a:t>
            </a:r>
            <a:endParaRPr lang="el-GR"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0528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l-GR" sz="2200" dirty="0"/>
            </a:br>
            <a:br>
              <a:rPr lang="el-GR" sz="2200" dirty="0"/>
            </a:br>
            <a:r>
              <a:rPr lang="el-GR" sz="2400" dirty="0"/>
              <a:t>6 στους 10 πολίτες δεν γνώριζαν τι σημαίνει ο όρος </a:t>
            </a:r>
            <a:r>
              <a:rPr lang="el-GR" sz="2400" dirty="0" err="1"/>
              <a:t>αυτοφροντίδα</a:t>
            </a:r>
            <a:r>
              <a:rPr lang="el-GR" sz="2400" dirty="0"/>
              <a:t> </a:t>
            </a:r>
            <a:r>
              <a:rPr lang="el-GR" sz="2200" dirty="0"/>
              <a:t>			</a:t>
            </a:r>
            <a:r>
              <a:rPr lang="el-GR" dirty="0"/>
              <a:t>					</a:t>
            </a:r>
            <a:br>
              <a:rPr lang="el-GR" dirty="0"/>
            </a:br>
            <a:endParaRPr lang="en-US" dirty="0"/>
          </a:p>
        </p:txBody>
      </p:sp>
      <p:graphicFrame>
        <p:nvGraphicFramePr>
          <p:cNvPr id="8" name="Chart 7"/>
          <p:cNvGraphicFramePr/>
          <p:nvPr>
            <p:extLst>
              <p:ext uri="{D42A27DB-BD31-4B8C-83A1-F6EECF244321}">
                <p14:modId xmlns:p14="http://schemas.microsoft.com/office/powerpoint/2010/main" val="3510670218"/>
              </p:ext>
            </p:extLst>
          </p:nvPr>
        </p:nvGraphicFramePr>
        <p:xfrm>
          <a:off x="114990" y="1628800"/>
          <a:ext cx="3312368"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4" name="Right Arrow Callout 3"/>
          <p:cNvSpPr/>
          <p:nvPr/>
        </p:nvSpPr>
        <p:spPr>
          <a:xfrm>
            <a:off x="3491880" y="3012631"/>
            <a:ext cx="2520280" cy="1984865"/>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Μετά από την επεξήγηση του όρου </a:t>
            </a:r>
            <a:r>
              <a:rPr lang="el-GR" dirty="0" err="1"/>
              <a:t>αυτοφροντίδα</a:t>
            </a:r>
            <a:r>
              <a:rPr lang="el-GR" dirty="0"/>
              <a:t> </a:t>
            </a:r>
          </a:p>
          <a:p>
            <a:pPr algn="ctr"/>
            <a:r>
              <a:rPr lang="el-GR" dirty="0"/>
              <a:t>στους πολίτες </a:t>
            </a:r>
          </a:p>
          <a:p>
            <a:pPr algn="ctr"/>
            <a:endParaRPr lang="el-GR" dirty="0"/>
          </a:p>
        </p:txBody>
      </p:sp>
      <p:graphicFrame>
        <p:nvGraphicFramePr>
          <p:cNvPr id="6" name="Chart 5"/>
          <p:cNvGraphicFramePr>
            <a:graphicFrameLocks/>
          </p:cNvGraphicFramePr>
          <p:nvPr>
            <p:extLst>
              <p:ext uri="{D42A27DB-BD31-4B8C-83A1-F6EECF244321}">
                <p14:modId xmlns:p14="http://schemas.microsoft.com/office/powerpoint/2010/main" val="3477952608"/>
              </p:ext>
            </p:extLst>
          </p:nvPr>
        </p:nvGraphicFramePr>
        <p:xfrm>
          <a:off x="5642174" y="1628800"/>
          <a:ext cx="3322315"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Callout 2"/>
          <p:cNvSpPr/>
          <p:nvPr/>
        </p:nvSpPr>
        <p:spPr>
          <a:xfrm>
            <a:off x="6732240" y="2204864"/>
            <a:ext cx="864096" cy="576064"/>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43%</a:t>
            </a:r>
          </a:p>
        </p:txBody>
      </p:sp>
      <p:sp>
        <p:nvSpPr>
          <p:cNvPr id="5" name="Rectangle 4"/>
          <p:cNvSpPr/>
          <p:nvPr/>
        </p:nvSpPr>
        <p:spPr>
          <a:xfrm>
            <a:off x="8748464" y="6620986"/>
            <a:ext cx="341760" cy="243785"/>
          </a:xfrm>
          <a:prstGeom prst="rect">
            <a:avLst/>
          </a:prstGeom>
        </p:spPr>
        <p:txBody>
          <a:bodyPr wrap="none">
            <a:spAutoFit/>
          </a:bodyPr>
          <a:lstStyle/>
          <a:p>
            <a:pPr algn="ctr">
              <a:lnSpc>
                <a:spcPct val="80000"/>
              </a:lnSpc>
            </a:pPr>
            <a:r>
              <a:rPr lang="el-GR" sz="1200" b="1" dirty="0"/>
              <a:t>23</a:t>
            </a:r>
          </a:p>
        </p:txBody>
      </p:sp>
    </p:spTree>
    <p:extLst>
      <p:ext uri="{BB962C8B-B14F-4D97-AF65-F5344CB8AC3E}">
        <p14:creationId xmlns:p14="http://schemas.microsoft.com/office/powerpoint/2010/main" val="2098119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l-GR" sz="2200"/>
            </a:br>
            <a:br>
              <a:rPr lang="el-GR" sz="2200"/>
            </a:br>
            <a:br>
              <a:rPr lang="el-GR" sz="2200"/>
            </a:br>
            <a:r>
              <a:rPr lang="el-GR" sz="2400"/>
              <a:t>Πάνω από 5 στους 10 πολίτες πιστεύουν ότι η αυτοφροντίδα είναι πιο άμεση ενέργεια από την επίσκεψη σε ιατρό</a:t>
            </a:r>
            <a:br>
              <a:rPr lang="el-GR" sz="2200"/>
            </a:br>
            <a:r>
              <a:rPr lang="el-GR" sz="2200"/>
              <a:t>				</a:t>
            </a:r>
            <a:br>
              <a:rPr lang="el-GR" sz="2200"/>
            </a:br>
            <a:r>
              <a:rPr lang="el-GR"/>
              <a:t>					</a:t>
            </a:r>
            <a:br>
              <a:rPr lang="el-GR"/>
            </a:br>
            <a:endParaRPr lang="en-US" dirty="0"/>
          </a:p>
        </p:txBody>
      </p:sp>
      <p:sp>
        <p:nvSpPr>
          <p:cNvPr id="3" name="Rectangle 2"/>
          <p:cNvSpPr/>
          <p:nvPr/>
        </p:nvSpPr>
        <p:spPr>
          <a:xfrm>
            <a:off x="107504" y="1052736"/>
            <a:ext cx="8892480" cy="646331"/>
          </a:xfrm>
          <a:prstGeom prst="rect">
            <a:avLst/>
          </a:prstGeom>
        </p:spPr>
        <p:txBody>
          <a:bodyPr wrap="square">
            <a:spAutoFit/>
          </a:bodyPr>
          <a:lstStyle/>
          <a:p>
            <a:pPr algn="just"/>
            <a:r>
              <a:rPr lang="el-GR" dirty="0"/>
              <a:t>Είναι πιο φθηνή ενέργεια από την επίσκεψη σε ιατρό (31%) και εξοικονομεί χρόνο λόγω φόρτου εργασίας των πολιτών (14%)</a:t>
            </a:r>
          </a:p>
        </p:txBody>
      </p:sp>
      <p:graphicFrame>
        <p:nvGraphicFramePr>
          <p:cNvPr id="5" name="Chart 4"/>
          <p:cNvGraphicFramePr>
            <a:graphicFrameLocks/>
          </p:cNvGraphicFramePr>
          <p:nvPr>
            <p:extLst>
              <p:ext uri="{D42A27DB-BD31-4B8C-83A1-F6EECF244321}">
                <p14:modId xmlns:p14="http://schemas.microsoft.com/office/powerpoint/2010/main" val="1569054597"/>
              </p:ext>
            </p:extLst>
          </p:nvPr>
        </p:nvGraphicFramePr>
        <p:xfrm>
          <a:off x="305272" y="1988840"/>
          <a:ext cx="4248472" cy="41079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2672455984"/>
              </p:ext>
            </p:extLst>
          </p:nvPr>
        </p:nvGraphicFramePr>
        <p:xfrm>
          <a:off x="5076056" y="2060848"/>
          <a:ext cx="3888432" cy="4107904"/>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8748464" y="6669360"/>
            <a:ext cx="341760" cy="243785"/>
          </a:xfrm>
          <a:prstGeom prst="rect">
            <a:avLst/>
          </a:prstGeom>
        </p:spPr>
        <p:txBody>
          <a:bodyPr wrap="none">
            <a:spAutoFit/>
          </a:bodyPr>
          <a:lstStyle/>
          <a:p>
            <a:pPr algn="ctr">
              <a:lnSpc>
                <a:spcPct val="80000"/>
              </a:lnSpc>
            </a:pPr>
            <a:r>
              <a:rPr lang="el-GR" sz="1200" b="1" dirty="0"/>
              <a:t>24</a:t>
            </a:r>
          </a:p>
        </p:txBody>
      </p:sp>
    </p:spTree>
    <p:extLst>
      <p:ext uri="{BB962C8B-B14F-4D97-AF65-F5344CB8AC3E}">
        <p14:creationId xmlns:p14="http://schemas.microsoft.com/office/powerpoint/2010/main" val="2823208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l-GR" dirty="0"/>
            </a:br>
            <a:br>
              <a:rPr lang="el-GR" dirty="0"/>
            </a:br>
            <a:r>
              <a:rPr lang="el-GR" sz="2400" dirty="0"/>
              <a:t>Πάνω από 5 στους 10 πολίτες σε περίπτωση αδιαθεσίας περιμένουν να δουν αν θα νιώσουν καλύτερα πριν πάρουν φάρμακο</a:t>
            </a:r>
            <a:br>
              <a:rPr lang="el-GR" dirty="0"/>
            </a:br>
            <a:r>
              <a:rPr lang="el-GR" dirty="0"/>
              <a:t>				</a:t>
            </a:r>
            <a:br>
              <a:rPr lang="el-GR" dirty="0"/>
            </a:b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1E1ECAE-AD09-4633-AA86-B25347162B1D}" type="slidenum">
              <a:rPr lang="el-GR" smtClean="0"/>
              <a:pPr/>
              <a:t>23</a:t>
            </a:fld>
            <a:endParaRPr lang="el-GR" dirty="0"/>
          </a:p>
        </p:txBody>
      </p:sp>
      <p:sp>
        <p:nvSpPr>
          <p:cNvPr id="4" name="Rectangle 3"/>
          <p:cNvSpPr/>
          <p:nvPr/>
        </p:nvSpPr>
        <p:spPr>
          <a:xfrm>
            <a:off x="-1" y="901778"/>
            <a:ext cx="9144001" cy="369332"/>
          </a:xfrm>
          <a:prstGeom prst="rect">
            <a:avLst/>
          </a:prstGeom>
        </p:spPr>
        <p:txBody>
          <a:bodyPr wrap="square">
            <a:spAutoFit/>
          </a:bodyPr>
          <a:lstStyle/>
          <a:p>
            <a:r>
              <a:rPr lang="el-GR" dirty="0"/>
              <a:t>Το 14% παίρνει φάρμακο όταν αρχίσει να μην νιώθει καλά και το 12% επισκέπτεται ιατρό </a:t>
            </a:r>
          </a:p>
        </p:txBody>
      </p:sp>
      <p:sp>
        <p:nvSpPr>
          <p:cNvPr id="7" name="Rectangle 6"/>
          <p:cNvSpPr/>
          <p:nvPr/>
        </p:nvSpPr>
        <p:spPr>
          <a:xfrm>
            <a:off x="0" y="6089431"/>
            <a:ext cx="9036496" cy="646331"/>
          </a:xfrm>
          <a:prstGeom prst="rect">
            <a:avLst/>
          </a:prstGeom>
        </p:spPr>
        <p:txBody>
          <a:bodyPr wrap="square">
            <a:spAutoFit/>
          </a:bodyPr>
          <a:lstStyle/>
          <a:p>
            <a:r>
              <a:rPr lang="el-GR" dirty="0"/>
              <a:t>Σαν δευτερεύουσα ενέργεια 1 στους 3 δεν κάνει κάποια άλλη ενέργεια ,το 24% επισκέπτεται τον ιατρό και το 18% ζητάει την συμβουλή του φαρμακοποιού.</a:t>
            </a:r>
          </a:p>
        </p:txBody>
      </p:sp>
      <p:graphicFrame>
        <p:nvGraphicFramePr>
          <p:cNvPr id="8" name="Chart 7"/>
          <p:cNvGraphicFramePr>
            <a:graphicFrameLocks/>
          </p:cNvGraphicFramePr>
          <p:nvPr>
            <p:extLst>
              <p:ext uri="{D42A27DB-BD31-4B8C-83A1-F6EECF244321}">
                <p14:modId xmlns:p14="http://schemas.microsoft.com/office/powerpoint/2010/main" val="1002544858"/>
              </p:ext>
            </p:extLst>
          </p:nvPr>
        </p:nvGraphicFramePr>
        <p:xfrm>
          <a:off x="323528" y="1548109"/>
          <a:ext cx="3960440" cy="45413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793053403"/>
              </p:ext>
            </p:extLst>
          </p:nvPr>
        </p:nvGraphicFramePr>
        <p:xfrm>
          <a:off x="4571999" y="1628800"/>
          <a:ext cx="4104457" cy="44606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8785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br>
              <a:rPr lang="el-GR" dirty="0"/>
            </a:br>
            <a:br>
              <a:rPr lang="el-GR" dirty="0"/>
            </a:br>
            <a:br>
              <a:rPr lang="el-GR" dirty="0"/>
            </a:br>
            <a:r>
              <a:rPr lang="el-GR" sz="2400" dirty="0"/>
              <a:t>Σχεδόν 8 στους 10 πολίτες πιστεύει ό,τι μπορεί να αντιμετωπίσει από μόνος του αποτελεσματικά ήπια προβλήματα υγείας</a:t>
            </a:r>
            <a:r>
              <a:rPr lang="el-GR" dirty="0"/>
              <a:t>				</a:t>
            </a:r>
            <a:br>
              <a:rPr lang="el-GR" dirty="0"/>
            </a:br>
            <a:r>
              <a:rPr lang="el-GR" dirty="0"/>
              <a:t>		</a:t>
            </a:r>
            <a:br>
              <a:rPr lang="el-GR" dirty="0"/>
            </a:b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1E1ECAE-AD09-4633-AA86-B25347162B1D}" type="slidenum">
              <a:rPr lang="el-GR" smtClean="0"/>
              <a:pPr/>
              <a:t>24</a:t>
            </a:fld>
            <a:endParaRPr lang="el-GR"/>
          </a:p>
        </p:txBody>
      </p:sp>
      <p:graphicFrame>
        <p:nvGraphicFramePr>
          <p:cNvPr id="6" name="Chart 5"/>
          <p:cNvGraphicFramePr/>
          <p:nvPr>
            <p:extLst>
              <p:ext uri="{D42A27DB-BD31-4B8C-83A1-F6EECF244321}">
                <p14:modId xmlns:p14="http://schemas.microsoft.com/office/powerpoint/2010/main" val="324802278"/>
              </p:ext>
            </p:extLst>
          </p:nvPr>
        </p:nvGraphicFramePr>
        <p:xfrm>
          <a:off x="827584" y="1412776"/>
          <a:ext cx="7200800" cy="47525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3132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normAutofit fontScale="85000" lnSpcReduction="20000"/>
          </a:bodyPr>
          <a:lstStyle/>
          <a:p>
            <a:fld id="{B1E1ECAE-AD09-4633-AA86-B25347162B1D}" type="slidenum">
              <a:rPr lang="el-GR" smtClean="0"/>
              <a:pPr/>
              <a:t>25</a:t>
            </a:fld>
            <a:endParaRPr lang="el-GR"/>
          </a:p>
        </p:txBody>
      </p:sp>
      <p:sp>
        <p:nvSpPr>
          <p:cNvPr id="5" name="Title 7"/>
          <p:cNvSpPr txBox="1">
            <a:spLocks/>
          </p:cNvSpPr>
          <p:nvPr/>
        </p:nvSpPr>
        <p:spPr>
          <a:xfrm>
            <a:off x="1043608" y="3422428"/>
            <a:ext cx="6477000" cy="1008112"/>
          </a:xfrm>
          <a:prstGeom prst="rect">
            <a:avLst/>
          </a:prstGeom>
          <a:solidFill>
            <a:schemeClr val="accent3">
              <a:lumMod val="60000"/>
              <a:lumOff val="40000"/>
            </a:schemeClr>
          </a:solidFill>
        </p:spPr>
        <p:txBody>
          <a:bodyPr vert="horz" anchor="ctr">
            <a:normAutofit/>
          </a:bodyPr>
          <a:lstStyle>
            <a:lvl1pPr algn="l" rtl="0" eaLnBrk="1" latinLnBrk="0" hangingPunct="1">
              <a:spcBef>
                <a:spcPct val="0"/>
              </a:spcBef>
              <a:buNone/>
              <a:defRPr sz="2800" kern="1200">
                <a:solidFill>
                  <a:schemeClr val="tx2"/>
                </a:solidFill>
                <a:effectLst/>
                <a:latin typeface="Calibri" pitchFamily="34" charset="0"/>
                <a:ea typeface="+mj-ea"/>
                <a:cs typeface="Arial" pitchFamily="34" charset="0"/>
              </a:defRPr>
            </a:lvl1pPr>
          </a:lstStyle>
          <a:p>
            <a:pPr algn="ctr"/>
            <a:r>
              <a:rPr lang="el-GR" b="1" u="sng" dirty="0">
                <a:ea typeface="Calibri" panose="020F0502020204030204" pitchFamily="34" charset="0"/>
                <a:cs typeface="Times New Roman" panose="02020603050405020304" pitchFamily="18" charset="0"/>
              </a:rPr>
              <a:t>ΕΝΟΤΗΤΑ: ΧΡΗΣΗ ΤΩΝ ΜΗ.ΣΥ.ΦΑ.</a:t>
            </a:r>
            <a:endParaRPr lang="el-GR"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508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br>
              <a:rPr lang="el-GR" dirty="0"/>
            </a:br>
            <a:br>
              <a:rPr lang="el-GR" dirty="0"/>
            </a:br>
            <a:br>
              <a:rPr lang="el-GR" dirty="0"/>
            </a:br>
            <a:r>
              <a:rPr lang="el-GR" sz="2400" dirty="0"/>
              <a:t>Σχεδόν 7 στους 10 πολίτες δείχνει εμπιστοσύνη στα ΜΗ.ΣΥ.ΦΑ. </a:t>
            </a:r>
            <a:br>
              <a:rPr lang="el-GR" sz="2400" dirty="0"/>
            </a:br>
            <a:r>
              <a:rPr lang="el-GR" sz="2200" dirty="0"/>
              <a:t>				</a:t>
            </a:r>
            <a:br>
              <a:rPr lang="el-GR" sz="2200" dirty="0"/>
            </a:br>
            <a:r>
              <a:rPr lang="el-GR" sz="2200" dirty="0"/>
              <a:t>			</a:t>
            </a:r>
            <a:br>
              <a:rPr lang="el-GR" sz="2200" dirty="0"/>
            </a:br>
            <a:r>
              <a:rPr lang="el-GR" dirty="0"/>
              <a:t>					</a:t>
            </a:r>
            <a:br>
              <a:rPr lang="el-GR" dirty="0"/>
            </a:br>
            <a:endParaRPr lang="el-GR" dirty="0"/>
          </a:p>
        </p:txBody>
      </p:sp>
      <p:sp>
        <p:nvSpPr>
          <p:cNvPr id="3" name="Slide Number Placeholder 2"/>
          <p:cNvSpPr>
            <a:spLocks noGrp="1"/>
          </p:cNvSpPr>
          <p:nvPr>
            <p:ph type="sldNum" sz="quarter" idx="12"/>
          </p:nvPr>
        </p:nvSpPr>
        <p:spPr/>
        <p:txBody>
          <a:bodyPr>
            <a:normAutofit fontScale="85000" lnSpcReduction="20000"/>
          </a:bodyPr>
          <a:lstStyle/>
          <a:p>
            <a:fld id="{B1E1ECAE-AD09-4633-AA86-B25347162B1D}" type="slidenum">
              <a:rPr lang="el-GR" smtClean="0"/>
              <a:pPr/>
              <a:t>26</a:t>
            </a:fld>
            <a:endParaRPr lang="el-GR"/>
          </a:p>
        </p:txBody>
      </p:sp>
      <p:graphicFrame>
        <p:nvGraphicFramePr>
          <p:cNvPr id="9" name="Chart 8"/>
          <p:cNvGraphicFramePr/>
          <p:nvPr>
            <p:extLst>
              <p:ext uri="{D42A27DB-BD31-4B8C-83A1-F6EECF244321}">
                <p14:modId xmlns:p14="http://schemas.microsoft.com/office/powerpoint/2010/main" val="713890047"/>
              </p:ext>
            </p:extLst>
          </p:nvPr>
        </p:nvGraphicFramePr>
        <p:xfrm>
          <a:off x="760654" y="1412776"/>
          <a:ext cx="7488424" cy="4392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8795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200" dirty="0"/>
              <a:t>Κύρια πηγή ενημέρωσης των πολιτών για υπεύθυνη χρήση ΜΗ.ΣΥ.ΦΑ.</a:t>
            </a:r>
            <a:br>
              <a:rPr lang="el-GR" sz="2200" dirty="0"/>
            </a:br>
            <a:r>
              <a:rPr lang="el-GR" sz="2200" dirty="0"/>
              <a:t>οι συμβουλές του φαρμακοποιού (42%) και του ιατρού (21%)</a:t>
            </a:r>
          </a:p>
        </p:txBody>
      </p:sp>
      <p:sp>
        <p:nvSpPr>
          <p:cNvPr id="3" name="Slide Number Placeholder 2"/>
          <p:cNvSpPr>
            <a:spLocks noGrp="1"/>
          </p:cNvSpPr>
          <p:nvPr>
            <p:ph type="sldNum" sz="quarter" idx="12"/>
          </p:nvPr>
        </p:nvSpPr>
        <p:spPr/>
        <p:txBody>
          <a:bodyPr>
            <a:normAutofit fontScale="85000" lnSpcReduction="20000"/>
          </a:bodyPr>
          <a:lstStyle/>
          <a:p>
            <a:fld id="{B1E1ECAE-AD09-4633-AA86-B25347162B1D}" type="slidenum">
              <a:rPr lang="el-GR" smtClean="0"/>
              <a:pPr/>
              <a:t>27</a:t>
            </a:fld>
            <a:endParaRPr lang="el-GR"/>
          </a:p>
        </p:txBody>
      </p:sp>
      <p:graphicFrame>
        <p:nvGraphicFramePr>
          <p:cNvPr id="4" name="Chart 3"/>
          <p:cNvGraphicFramePr>
            <a:graphicFrameLocks/>
          </p:cNvGraphicFramePr>
          <p:nvPr>
            <p:extLst>
              <p:ext uri="{D42A27DB-BD31-4B8C-83A1-F6EECF244321}">
                <p14:modId xmlns:p14="http://schemas.microsoft.com/office/powerpoint/2010/main" val="2343353360"/>
              </p:ext>
            </p:extLst>
          </p:nvPr>
        </p:nvGraphicFramePr>
        <p:xfrm>
          <a:off x="323528" y="1268760"/>
          <a:ext cx="8568952"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5917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200" dirty="0"/>
              <a:t>Ασφάλεια φαρμάκου (91%), γρήγορη δράση και αποτελεσματικότητα (88%), συμβουλή του φαρμακοποιού (76%)</a:t>
            </a:r>
          </a:p>
        </p:txBody>
      </p:sp>
      <p:sp>
        <p:nvSpPr>
          <p:cNvPr id="3" name="Slide Number Placeholder 2"/>
          <p:cNvSpPr>
            <a:spLocks noGrp="1"/>
          </p:cNvSpPr>
          <p:nvPr>
            <p:ph type="sldNum" sz="quarter" idx="12"/>
          </p:nvPr>
        </p:nvSpPr>
        <p:spPr/>
        <p:txBody>
          <a:bodyPr>
            <a:normAutofit fontScale="85000" lnSpcReduction="20000"/>
          </a:bodyPr>
          <a:lstStyle/>
          <a:p>
            <a:fld id="{B1E1ECAE-AD09-4633-AA86-B25347162B1D}" type="slidenum">
              <a:rPr lang="el-GR" smtClean="0"/>
              <a:pPr/>
              <a:t>28</a:t>
            </a:fld>
            <a:endParaRPr lang="el-GR"/>
          </a:p>
        </p:txBody>
      </p:sp>
      <p:graphicFrame>
        <p:nvGraphicFramePr>
          <p:cNvPr id="4" name="Chart 3"/>
          <p:cNvGraphicFramePr>
            <a:graphicFrameLocks/>
          </p:cNvGraphicFramePr>
          <p:nvPr>
            <p:extLst>
              <p:ext uri="{D42A27DB-BD31-4B8C-83A1-F6EECF244321}">
                <p14:modId xmlns:p14="http://schemas.microsoft.com/office/powerpoint/2010/main" val="144606574"/>
              </p:ext>
            </p:extLst>
          </p:nvPr>
        </p:nvGraphicFramePr>
        <p:xfrm>
          <a:off x="467544" y="1124744"/>
          <a:ext cx="8424936" cy="54005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2929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normAutofit fontScale="85000" lnSpcReduction="20000"/>
          </a:bodyPr>
          <a:lstStyle/>
          <a:p>
            <a:fld id="{B1E1ECAE-AD09-4633-AA86-B25347162B1D}" type="slidenum">
              <a:rPr lang="el-GR" smtClean="0"/>
              <a:pPr/>
              <a:t>29</a:t>
            </a:fld>
            <a:endParaRPr lang="el-GR"/>
          </a:p>
        </p:txBody>
      </p:sp>
      <p:sp>
        <p:nvSpPr>
          <p:cNvPr id="5" name="Title 7"/>
          <p:cNvSpPr txBox="1">
            <a:spLocks/>
          </p:cNvSpPr>
          <p:nvPr/>
        </p:nvSpPr>
        <p:spPr>
          <a:xfrm>
            <a:off x="1115616" y="3573016"/>
            <a:ext cx="6477000" cy="1008112"/>
          </a:xfrm>
          <a:prstGeom prst="rect">
            <a:avLst/>
          </a:prstGeom>
          <a:solidFill>
            <a:schemeClr val="accent3">
              <a:lumMod val="60000"/>
              <a:lumOff val="40000"/>
            </a:schemeClr>
          </a:solidFill>
        </p:spPr>
        <p:txBody>
          <a:bodyPr vert="horz" anchor="ctr">
            <a:normAutofit/>
          </a:bodyPr>
          <a:lstStyle>
            <a:lvl1pPr algn="l" rtl="0" eaLnBrk="1" latinLnBrk="0" hangingPunct="1">
              <a:spcBef>
                <a:spcPct val="0"/>
              </a:spcBef>
              <a:buNone/>
              <a:defRPr sz="2800" kern="1200">
                <a:solidFill>
                  <a:schemeClr val="tx2"/>
                </a:solidFill>
                <a:effectLst/>
                <a:latin typeface="Calibri" pitchFamily="34" charset="0"/>
                <a:ea typeface="+mj-ea"/>
                <a:cs typeface="Arial" pitchFamily="34" charset="0"/>
              </a:defRPr>
            </a:lvl1pPr>
          </a:lstStyle>
          <a:p>
            <a:pPr algn="ctr"/>
            <a:r>
              <a:rPr lang="el-GR" b="1" u="sng" dirty="0">
                <a:ea typeface="Calibri" panose="020F0502020204030204" pitchFamily="34" charset="0"/>
                <a:cs typeface="Times New Roman" panose="02020603050405020304" pitchFamily="18" charset="0"/>
              </a:rPr>
              <a:t>ΕΝΟΤΗΤΑ: ΦΑΡΜΑΚΟΠΟΙΟΣ-ΦΑΡΜΑΚΕΙΟ</a:t>
            </a:r>
            <a:endParaRPr lang="el-GR"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5003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500" dirty="0"/>
              <a:t>Στόχοι μελέτης</a:t>
            </a:r>
            <a:r>
              <a:rPr lang="en-US" sz="2500" dirty="0"/>
              <a:t> </a:t>
            </a:r>
            <a:r>
              <a:rPr lang="el-GR" sz="2500" dirty="0"/>
              <a:t> </a:t>
            </a:r>
          </a:p>
        </p:txBody>
      </p:sp>
      <p:sp>
        <p:nvSpPr>
          <p:cNvPr id="6" name="Rectangle 5"/>
          <p:cNvSpPr/>
          <p:nvPr/>
        </p:nvSpPr>
        <p:spPr>
          <a:xfrm>
            <a:off x="107504" y="1052736"/>
            <a:ext cx="8928992" cy="4770537"/>
          </a:xfrm>
          <a:prstGeom prst="rect">
            <a:avLst/>
          </a:prstGeom>
        </p:spPr>
        <p:txBody>
          <a:bodyPr wrap="square">
            <a:spAutoFit/>
          </a:bodyPr>
          <a:lstStyle/>
          <a:p>
            <a:pPr marL="342900" indent="-342900" algn="just">
              <a:buFont typeface="Arial" panose="020B0604020202020204" pitchFamily="34" charset="0"/>
              <a:buChar char="•"/>
            </a:pPr>
            <a:r>
              <a:rPr lang="el-GR" sz="1900" dirty="0"/>
              <a:t>Οριοθέτηση της </a:t>
            </a:r>
            <a:r>
              <a:rPr lang="el-GR" sz="1900" dirty="0" err="1"/>
              <a:t>αυτοφροντίδας-αυτοθεραπείας</a:t>
            </a:r>
            <a:r>
              <a:rPr lang="el-GR" sz="1900" dirty="0"/>
              <a:t> σε Ελλάδα και Ευρώπη και ανάδειξη της θέσης και του ρόλου της σε συνάρτηση με την Πρωτοβάθμια Φροντίδα Υγείας</a:t>
            </a:r>
          </a:p>
          <a:p>
            <a:pPr algn="just"/>
            <a:endParaRPr lang="en-US" sz="1900" dirty="0"/>
          </a:p>
          <a:p>
            <a:pPr marL="342900" indent="-342900" algn="just">
              <a:buFont typeface="Arial" panose="020B0604020202020204" pitchFamily="34" charset="0"/>
              <a:buChar char="•"/>
            </a:pPr>
            <a:r>
              <a:rPr lang="el-GR" sz="1900" dirty="0"/>
              <a:t>Ανάλυση της ευρωπαϊκής αγοράς ΜΗ</a:t>
            </a:r>
            <a:r>
              <a:rPr lang="en-US" sz="1900" dirty="0"/>
              <a:t>.</a:t>
            </a:r>
            <a:r>
              <a:rPr lang="el-GR" sz="1900" dirty="0"/>
              <a:t>ΣΥ</a:t>
            </a:r>
            <a:r>
              <a:rPr lang="en-US" sz="1900" dirty="0"/>
              <a:t>.</a:t>
            </a:r>
            <a:r>
              <a:rPr lang="el-GR" sz="1900" dirty="0"/>
              <a:t>ΦΑ</a:t>
            </a:r>
            <a:r>
              <a:rPr lang="en-US" sz="1900" dirty="0"/>
              <a:t>.</a:t>
            </a:r>
            <a:r>
              <a:rPr lang="el-GR" sz="1900" dirty="0"/>
              <a:t> </a:t>
            </a:r>
            <a:endParaRPr lang="en-US" sz="1900" dirty="0"/>
          </a:p>
          <a:p>
            <a:pPr marL="342900" indent="-342900" algn="just">
              <a:buFont typeface="Arial" panose="020B0604020202020204" pitchFamily="34" charset="0"/>
              <a:buChar char="•"/>
            </a:pPr>
            <a:endParaRPr lang="el-GR" sz="1900" dirty="0"/>
          </a:p>
          <a:p>
            <a:pPr marL="342900" indent="-342900" algn="just">
              <a:buFont typeface="Arial" panose="020B0604020202020204" pitchFamily="34" charset="0"/>
              <a:buChar char="•"/>
            </a:pPr>
            <a:r>
              <a:rPr lang="el-GR" sz="1900" dirty="0"/>
              <a:t>Καταγραφή της ελληνικής αγοράς των ΜΗ.ΣΥ.ΦΑ.</a:t>
            </a:r>
          </a:p>
          <a:p>
            <a:pPr marL="342900" indent="-342900" algn="just">
              <a:buFont typeface="Arial" panose="020B0604020202020204" pitchFamily="34" charset="0"/>
              <a:buChar char="•"/>
            </a:pPr>
            <a:endParaRPr lang="el-GR" sz="1900" dirty="0"/>
          </a:p>
          <a:p>
            <a:pPr marL="342900" indent="-342900" algn="just">
              <a:buFont typeface="Arial" panose="020B0604020202020204" pitchFamily="34" charset="0"/>
              <a:buChar char="•"/>
            </a:pPr>
            <a:r>
              <a:rPr lang="el-GR" sz="1900" dirty="0"/>
              <a:t>Περιγραφή κοινωνικών και οικονομικών οφελών από ορθή ανάπτυξη της αυτοφροντίδας στην Ελλάδα</a:t>
            </a:r>
          </a:p>
          <a:p>
            <a:pPr algn="just"/>
            <a:endParaRPr lang="el-GR" sz="1900" dirty="0"/>
          </a:p>
          <a:p>
            <a:pPr marL="342900" indent="-342900" algn="just">
              <a:buFont typeface="Arial" panose="020B0604020202020204" pitchFamily="34" charset="0"/>
              <a:buChar char="•"/>
            </a:pPr>
            <a:r>
              <a:rPr lang="el-GR" sz="1900" dirty="0"/>
              <a:t>Ποσοτική ανάλυση για την αντίληψη και τον βαθμό ενημέρωσης των πολιτών και των φαρμακοποιών σχετικά με την </a:t>
            </a:r>
            <a:r>
              <a:rPr lang="el-GR" sz="1900" dirty="0" err="1"/>
              <a:t>αυτοφροντίδα-αυτοθεραπεία</a:t>
            </a:r>
            <a:r>
              <a:rPr lang="el-GR" sz="1900" dirty="0"/>
              <a:t> και τα ΜΗ.ΣΥ.ΦΑ. </a:t>
            </a:r>
          </a:p>
          <a:p>
            <a:pPr algn="just"/>
            <a:endParaRPr lang="el-GR" sz="1900" dirty="0"/>
          </a:p>
          <a:p>
            <a:pPr marL="342900" indent="-342900" algn="just">
              <a:buFont typeface="Arial" panose="020B0604020202020204" pitchFamily="34" charset="0"/>
              <a:buChar char="•"/>
            </a:pPr>
            <a:r>
              <a:rPr lang="el-GR" sz="1900" dirty="0"/>
              <a:t>Διατύπωση προτάσεων πολιτικής για ορθή ανάπτυξη της </a:t>
            </a:r>
            <a:r>
              <a:rPr lang="el-GR" sz="1900" dirty="0" err="1"/>
              <a:t>αυτοφροντίδας-αυτοθεραπείας</a:t>
            </a:r>
            <a:r>
              <a:rPr lang="el-GR" sz="1900" dirty="0"/>
              <a:t> (ενίσχυση του ρόλου των φαρμακοποιών, των ιατρών, των συνδέσμων φαρμακευτικών εταιρειών και του κράτους)</a:t>
            </a:r>
          </a:p>
        </p:txBody>
      </p:sp>
      <p:sp>
        <p:nvSpPr>
          <p:cNvPr id="4" name="Slide Number Placeholder 4"/>
          <p:cNvSpPr>
            <a:spLocks noGrp="1"/>
          </p:cNvSpPr>
          <p:nvPr>
            <p:ph type="sldNum" sz="quarter" idx="12"/>
          </p:nvPr>
        </p:nvSpPr>
        <p:spPr>
          <a:xfrm>
            <a:off x="8610600" y="6613524"/>
            <a:ext cx="533400" cy="244476"/>
          </a:xfrm>
        </p:spPr>
        <p:txBody>
          <a:bodyPr>
            <a:normAutofit fontScale="85000" lnSpcReduction="20000"/>
          </a:bodyPr>
          <a:lstStyle/>
          <a:p>
            <a:r>
              <a:rPr lang="el-GR" dirty="0"/>
              <a:t>3</a:t>
            </a:r>
          </a:p>
        </p:txBody>
      </p:sp>
    </p:spTree>
    <p:extLst>
      <p:ext uri="{BB962C8B-B14F-4D97-AF65-F5344CB8AC3E}">
        <p14:creationId xmlns:p14="http://schemas.microsoft.com/office/powerpoint/2010/main" val="1010183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l-GR" dirty="0"/>
            </a:br>
            <a:br>
              <a:rPr lang="el-GR" dirty="0"/>
            </a:br>
            <a:br>
              <a:rPr lang="el-GR" dirty="0"/>
            </a:br>
            <a:br>
              <a:rPr lang="el-GR" dirty="0"/>
            </a:br>
            <a:br>
              <a:rPr lang="en-US" dirty="0"/>
            </a:br>
            <a:r>
              <a:rPr lang="el-GR" sz="2400" dirty="0"/>
              <a:t>Περίπου 6 στους 10 πολίτες συμβουλεύονται τον ιατρό και</a:t>
            </a:r>
            <a:br>
              <a:rPr lang="el-GR" sz="2400" dirty="0"/>
            </a:br>
            <a:r>
              <a:rPr lang="el-GR" sz="2400" dirty="0"/>
              <a:t>σχεδόν 8 στους 10 πολίτες συμβουλεύονται τον φαρμακοποιό </a:t>
            </a:r>
            <a:r>
              <a:rPr lang="el-GR" sz="2200" dirty="0"/>
              <a:t>					</a:t>
            </a:r>
            <a:br>
              <a:rPr lang="el-GR" sz="2200" dirty="0"/>
            </a:br>
            <a:r>
              <a:rPr lang="el-GR" sz="2200" dirty="0"/>
              <a:t>					</a:t>
            </a:r>
            <a:br>
              <a:rPr lang="el-GR" sz="2200" dirty="0"/>
            </a:br>
            <a:r>
              <a:rPr lang="el-GR" sz="2200" dirty="0"/>
              <a:t>					</a:t>
            </a:r>
            <a:br>
              <a:rPr lang="el-GR" sz="2200" dirty="0"/>
            </a:br>
            <a:r>
              <a:rPr lang="el-GR" sz="2200" dirty="0"/>
              <a:t>					</a:t>
            </a:r>
            <a:br>
              <a:rPr lang="el-GR" sz="2200" dirty="0"/>
            </a:br>
            <a:r>
              <a:rPr lang="el-GR" dirty="0"/>
              <a:t>				</a:t>
            </a:r>
            <a:br>
              <a:rPr lang="el-GR" dirty="0"/>
            </a:br>
            <a:endParaRPr lang="el-GR" dirty="0"/>
          </a:p>
        </p:txBody>
      </p:sp>
      <p:sp>
        <p:nvSpPr>
          <p:cNvPr id="3" name="Slide Number Placeholder 2"/>
          <p:cNvSpPr>
            <a:spLocks noGrp="1"/>
          </p:cNvSpPr>
          <p:nvPr>
            <p:ph type="sldNum" sz="quarter" idx="12"/>
          </p:nvPr>
        </p:nvSpPr>
        <p:spPr/>
        <p:txBody>
          <a:bodyPr>
            <a:normAutofit fontScale="85000" lnSpcReduction="20000"/>
          </a:bodyPr>
          <a:lstStyle/>
          <a:p>
            <a:fld id="{B1E1ECAE-AD09-4633-AA86-B25347162B1D}" type="slidenum">
              <a:rPr lang="el-GR" smtClean="0"/>
              <a:pPr/>
              <a:t>30</a:t>
            </a:fld>
            <a:endParaRPr lang="el-GR"/>
          </a:p>
        </p:txBody>
      </p:sp>
      <p:graphicFrame>
        <p:nvGraphicFramePr>
          <p:cNvPr id="6" name="Chart 5"/>
          <p:cNvGraphicFramePr/>
          <p:nvPr>
            <p:extLst>
              <p:ext uri="{D42A27DB-BD31-4B8C-83A1-F6EECF244321}">
                <p14:modId xmlns:p14="http://schemas.microsoft.com/office/powerpoint/2010/main" val="636858659"/>
              </p:ext>
            </p:extLst>
          </p:nvPr>
        </p:nvGraphicFramePr>
        <p:xfrm>
          <a:off x="107504" y="1700808"/>
          <a:ext cx="4320480" cy="42401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839135693"/>
              </p:ext>
            </p:extLst>
          </p:nvPr>
        </p:nvGraphicFramePr>
        <p:xfrm>
          <a:off x="4932040" y="1700809"/>
          <a:ext cx="3888432" cy="42401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9339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l-GR" dirty="0"/>
            </a:br>
            <a:br>
              <a:rPr lang="el-GR" dirty="0"/>
            </a:br>
            <a:br>
              <a:rPr lang="el-GR" dirty="0"/>
            </a:br>
            <a:br>
              <a:rPr lang="el-GR" dirty="0"/>
            </a:br>
            <a:br>
              <a:rPr lang="el-GR" sz="2200" dirty="0"/>
            </a:br>
            <a:br>
              <a:rPr lang="en-US" sz="2200" dirty="0"/>
            </a:br>
            <a:r>
              <a:rPr lang="el-GR" sz="2400" dirty="0"/>
              <a:t>9 στους 10 πολίτες δηλώνουν ικανοποιημένοι από τις συμβουλές που τους παρέχει ο φαρμακοποιός σχετικά με την αγορά ΜΗ.ΣΥ.ΦΑ. </a:t>
            </a:r>
            <a:r>
              <a:rPr lang="el-GR" sz="2200" dirty="0"/>
              <a:t>					</a:t>
            </a:r>
            <a:br>
              <a:rPr lang="el-GR" sz="2200" dirty="0"/>
            </a:br>
            <a:r>
              <a:rPr lang="el-GR" sz="2200" dirty="0"/>
              <a:t>					</a:t>
            </a:r>
            <a:br>
              <a:rPr lang="el-GR" sz="2200" dirty="0"/>
            </a:br>
            <a:r>
              <a:rPr lang="el-GR" sz="2200" dirty="0"/>
              <a:t>				</a:t>
            </a:r>
            <a:br>
              <a:rPr lang="el-GR" sz="2200" dirty="0"/>
            </a:br>
            <a:r>
              <a:rPr lang="el-GR" sz="2200" dirty="0"/>
              <a:t>					</a:t>
            </a:r>
            <a:br>
              <a:rPr lang="el-GR" sz="2200" dirty="0"/>
            </a:br>
            <a:r>
              <a:rPr lang="el-GR" sz="2200" dirty="0"/>
              <a:t>					</a:t>
            </a:r>
            <a:br>
              <a:rPr lang="el-GR" sz="2200" dirty="0"/>
            </a:br>
            <a:r>
              <a:rPr lang="el-GR" dirty="0"/>
              <a:t>				</a:t>
            </a:r>
            <a:br>
              <a:rPr lang="el-GR" dirty="0"/>
            </a:br>
            <a:endParaRPr lang="el-GR" dirty="0"/>
          </a:p>
        </p:txBody>
      </p:sp>
      <p:sp>
        <p:nvSpPr>
          <p:cNvPr id="3" name="Slide Number Placeholder 2"/>
          <p:cNvSpPr>
            <a:spLocks noGrp="1"/>
          </p:cNvSpPr>
          <p:nvPr>
            <p:ph type="sldNum" sz="quarter" idx="12"/>
          </p:nvPr>
        </p:nvSpPr>
        <p:spPr/>
        <p:txBody>
          <a:bodyPr>
            <a:normAutofit fontScale="85000" lnSpcReduction="20000"/>
          </a:bodyPr>
          <a:lstStyle/>
          <a:p>
            <a:fld id="{B1E1ECAE-AD09-4633-AA86-B25347162B1D}" type="slidenum">
              <a:rPr lang="el-GR" smtClean="0"/>
              <a:pPr/>
              <a:t>31</a:t>
            </a:fld>
            <a:endParaRPr lang="el-GR"/>
          </a:p>
        </p:txBody>
      </p:sp>
      <p:sp>
        <p:nvSpPr>
          <p:cNvPr id="5" name="Rectangle 4"/>
          <p:cNvSpPr/>
          <p:nvPr/>
        </p:nvSpPr>
        <p:spPr>
          <a:xfrm>
            <a:off x="0" y="1054615"/>
            <a:ext cx="8964488" cy="646331"/>
          </a:xfrm>
          <a:prstGeom prst="rect">
            <a:avLst/>
          </a:prstGeom>
        </p:spPr>
        <p:txBody>
          <a:bodyPr wrap="square">
            <a:spAutoFit/>
          </a:bodyPr>
          <a:lstStyle/>
          <a:p>
            <a:r>
              <a:rPr lang="el-GR" dirty="0"/>
              <a:t>Το 56%</a:t>
            </a:r>
            <a:r>
              <a:rPr lang="en-US" dirty="0"/>
              <a:t> </a:t>
            </a:r>
            <a:r>
              <a:rPr lang="el-GR" dirty="0"/>
              <a:t>των πολιτών δηλώνει ότι έχει αλλάξει γνώμη για την αγορά ενός σκευάσματος ΜΗ.ΣΥ.ΦΑ. μετά τη συμβουλή του φαρμακοποιού</a:t>
            </a:r>
          </a:p>
        </p:txBody>
      </p:sp>
      <p:graphicFrame>
        <p:nvGraphicFramePr>
          <p:cNvPr id="6" name="Chart 5"/>
          <p:cNvGraphicFramePr/>
          <p:nvPr>
            <p:extLst>
              <p:ext uri="{D42A27DB-BD31-4B8C-83A1-F6EECF244321}">
                <p14:modId xmlns:p14="http://schemas.microsoft.com/office/powerpoint/2010/main" val="2326178946"/>
              </p:ext>
            </p:extLst>
          </p:nvPr>
        </p:nvGraphicFramePr>
        <p:xfrm>
          <a:off x="323528" y="1995819"/>
          <a:ext cx="3685951" cy="43608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3738198105"/>
              </p:ext>
            </p:extLst>
          </p:nvPr>
        </p:nvGraphicFramePr>
        <p:xfrm>
          <a:off x="4716016" y="1883447"/>
          <a:ext cx="3600400" cy="45856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5385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l-GR" dirty="0"/>
            </a:br>
            <a:br>
              <a:rPr lang="el-GR" dirty="0"/>
            </a:br>
            <a:br>
              <a:rPr lang="el-GR" dirty="0"/>
            </a:br>
            <a:br>
              <a:rPr lang="el-GR" dirty="0"/>
            </a:br>
            <a:br>
              <a:rPr lang="el-GR" sz="2200" dirty="0"/>
            </a:br>
            <a:br>
              <a:rPr lang="el-GR" sz="2200" dirty="0"/>
            </a:br>
            <a:r>
              <a:rPr lang="el-GR" sz="2400" dirty="0"/>
              <a:t>Πάνω από 8 στους 10 πολίτες είναι πρόθυμοι να δώσουν ιατρικό ιστορικό στον φαρμακοποιό τους αν τους ζητηθεί	</a:t>
            </a:r>
            <a:r>
              <a:rPr lang="el-GR" sz="2200" dirty="0"/>
              <a:t>			</a:t>
            </a:r>
            <a:br>
              <a:rPr lang="el-GR" sz="2200" dirty="0"/>
            </a:br>
            <a:r>
              <a:rPr lang="el-GR" sz="2200" dirty="0"/>
              <a:t>					</a:t>
            </a:r>
            <a:br>
              <a:rPr lang="el-GR" sz="2200" dirty="0"/>
            </a:br>
            <a:r>
              <a:rPr lang="el-GR" sz="2200" dirty="0"/>
              <a:t>					</a:t>
            </a:r>
            <a:br>
              <a:rPr lang="el-GR" sz="2200" dirty="0"/>
            </a:br>
            <a:r>
              <a:rPr lang="el-GR" sz="2200" dirty="0"/>
              <a:t>					</a:t>
            </a:r>
            <a:br>
              <a:rPr lang="el-GR" sz="2200" dirty="0"/>
            </a:br>
            <a:r>
              <a:rPr lang="el-GR" sz="2200" dirty="0"/>
              <a:t>					</a:t>
            </a:r>
            <a:br>
              <a:rPr lang="el-GR" sz="2200" dirty="0"/>
            </a:br>
            <a:r>
              <a:rPr lang="el-GR" dirty="0"/>
              <a:t>				</a:t>
            </a:r>
            <a:br>
              <a:rPr lang="el-GR" dirty="0"/>
            </a:br>
            <a:endParaRPr lang="el-GR" dirty="0"/>
          </a:p>
        </p:txBody>
      </p:sp>
      <p:sp>
        <p:nvSpPr>
          <p:cNvPr id="3" name="Slide Number Placeholder 2"/>
          <p:cNvSpPr>
            <a:spLocks noGrp="1"/>
          </p:cNvSpPr>
          <p:nvPr>
            <p:ph type="sldNum" sz="quarter" idx="12"/>
          </p:nvPr>
        </p:nvSpPr>
        <p:spPr/>
        <p:txBody>
          <a:bodyPr>
            <a:normAutofit fontScale="85000" lnSpcReduction="20000"/>
          </a:bodyPr>
          <a:lstStyle/>
          <a:p>
            <a:fld id="{B1E1ECAE-AD09-4633-AA86-B25347162B1D}" type="slidenum">
              <a:rPr lang="el-GR" smtClean="0"/>
              <a:pPr/>
              <a:t>32</a:t>
            </a:fld>
            <a:endParaRPr lang="el-GR"/>
          </a:p>
        </p:txBody>
      </p:sp>
      <p:graphicFrame>
        <p:nvGraphicFramePr>
          <p:cNvPr id="6" name="Chart 5"/>
          <p:cNvGraphicFramePr/>
          <p:nvPr>
            <p:extLst>
              <p:ext uri="{D42A27DB-BD31-4B8C-83A1-F6EECF244321}">
                <p14:modId xmlns:p14="http://schemas.microsoft.com/office/powerpoint/2010/main" val="1583690602"/>
              </p:ext>
            </p:extLst>
          </p:nvPr>
        </p:nvGraphicFramePr>
        <p:xfrm>
          <a:off x="1403648" y="1484784"/>
          <a:ext cx="5544616" cy="4824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9921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l-GR" dirty="0"/>
            </a:br>
            <a:br>
              <a:rPr lang="el-GR" dirty="0"/>
            </a:br>
            <a:br>
              <a:rPr lang="el-GR" dirty="0"/>
            </a:br>
            <a:br>
              <a:rPr lang="el-GR" dirty="0"/>
            </a:br>
            <a:br>
              <a:rPr lang="el-GR" sz="2200" dirty="0"/>
            </a:br>
            <a:br>
              <a:rPr lang="el-GR" sz="2200" dirty="0"/>
            </a:br>
            <a:br>
              <a:rPr lang="el-GR" sz="2200" dirty="0"/>
            </a:br>
            <a:r>
              <a:rPr lang="el-GR" sz="2400" dirty="0"/>
              <a:t>Σχεδόν 9 στους 10 πολίτες απάντησαν ότι δεν θα αγόραζαν ΜΗ.ΣΥ.ΦΑ. διαδικτυακά (</a:t>
            </a:r>
            <a:r>
              <a:rPr lang="en-US" sz="2400" dirty="0"/>
              <a:t>e-pharmacy)</a:t>
            </a:r>
            <a:r>
              <a:rPr lang="el-GR" sz="2400" dirty="0"/>
              <a:t>  </a:t>
            </a:r>
            <a:r>
              <a:rPr lang="el-GR" sz="2200" dirty="0"/>
              <a:t>					</a:t>
            </a:r>
            <a:br>
              <a:rPr lang="el-GR" sz="2200" dirty="0"/>
            </a:br>
            <a:r>
              <a:rPr lang="el-GR" sz="2200" dirty="0"/>
              <a:t>					</a:t>
            </a:r>
            <a:br>
              <a:rPr lang="el-GR" sz="2200" dirty="0"/>
            </a:br>
            <a:r>
              <a:rPr lang="el-GR" sz="2200" dirty="0"/>
              <a:t>					</a:t>
            </a:r>
            <a:br>
              <a:rPr lang="el-GR" sz="2200" dirty="0"/>
            </a:br>
            <a:r>
              <a:rPr lang="el-GR" sz="2200" dirty="0"/>
              <a:t>					</a:t>
            </a:r>
            <a:br>
              <a:rPr lang="el-GR" sz="2200" dirty="0"/>
            </a:br>
            <a:r>
              <a:rPr lang="el-GR" sz="2200" dirty="0"/>
              <a:t>					</a:t>
            </a:r>
            <a:br>
              <a:rPr lang="el-GR" sz="2200" dirty="0"/>
            </a:br>
            <a:r>
              <a:rPr lang="el-GR" sz="2200" dirty="0"/>
              <a:t>					</a:t>
            </a:r>
            <a:br>
              <a:rPr lang="el-GR" sz="2200" dirty="0"/>
            </a:br>
            <a:r>
              <a:rPr lang="el-GR" dirty="0"/>
              <a:t>				</a:t>
            </a:r>
            <a:br>
              <a:rPr lang="el-GR" dirty="0"/>
            </a:br>
            <a:endParaRPr lang="el-GR" dirty="0"/>
          </a:p>
        </p:txBody>
      </p:sp>
      <p:sp>
        <p:nvSpPr>
          <p:cNvPr id="3" name="Slide Number Placeholder 2"/>
          <p:cNvSpPr>
            <a:spLocks noGrp="1"/>
          </p:cNvSpPr>
          <p:nvPr>
            <p:ph type="sldNum" sz="quarter" idx="12"/>
          </p:nvPr>
        </p:nvSpPr>
        <p:spPr/>
        <p:txBody>
          <a:bodyPr>
            <a:normAutofit fontScale="85000" lnSpcReduction="20000"/>
          </a:bodyPr>
          <a:lstStyle/>
          <a:p>
            <a:fld id="{B1E1ECAE-AD09-4633-AA86-B25347162B1D}" type="slidenum">
              <a:rPr lang="el-GR" smtClean="0"/>
              <a:pPr/>
              <a:t>33</a:t>
            </a:fld>
            <a:endParaRPr lang="el-GR"/>
          </a:p>
        </p:txBody>
      </p:sp>
      <p:graphicFrame>
        <p:nvGraphicFramePr>
          <p:cNvPr id="7" name="Chart 6"/>
          <p:cNvGraphicFramePr/>
          <p:nvPr>
            <p:extLst>
              <p:ext uri="{D42A27DB-BD31-4B8C-83A1-F6EECF244321}">
                <p14:modId xmlns:p14="http://schemas.microsoft.com/office/powerpoint/2010/main" val="608958657"/>
              </p:ext>
            </p:extLst>
          </p:nvPr>
        </p:nvGraphicFramePr>
        <p:xfrm>
          <a:off x="1619672" y="1628800"/>
          <a:ext cx="5472608" cy="45943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2923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l-GR" dirty="0"/>
            </a:br>
            <a:br>
              <a:rPr lang="el-GR" dirty="0"/>
            </a:br>
            <a:br>
              <a:rPr lang="el-GR" dirty="0"/>
            </a:br>
            <a:br>
              <a:rPr lang="el-GR" dirty="0"/>
            </a:br>
            <a:br>
              <a:rPr lang="el-GR" sz="2200" dirty="0"/>
            </a:br>
            <a:br>
              <a:rPr lang="el-GR" sz="2200" dirty="0"/>
            </a:br>
            <a:br>
              <a:rPr lang="el-GR" sz="2200" dirty="0"/>
            </a:br>
            <a:r>
              <a:rPr lang="el-GR" sz="2400" dirty="0"/>
              <a:t>Πάνω από 7 στους 10 πολίτες δήλωσαν ότι δεν θα επέλεγαν από μόνοι τους ΜΗ.ΣΥ.ΦΑ. χωρίς τη συμβουλή του φαρμακοποιού </a:t>
            </a:r>
            <a:r>
              <a:rPr lang="el-GR" sz="2200" dirty="0"/>
              <a:t>					</a:t>
            </a:r>
            <a:br>
              <a:rPr lang="el-GR" sz="2200" dirty="0"/>
            </a:br>
            <a:r>
              <a:rPr lang="el-GR" sz="2200" dirty="0"/>
              <a:t>				</a:t>
            </a:r>
            <a:br>
              <a:rPr lang="el-GR" sz="2200" dirty="0"/>
            </a:br>
            <a:r>
              <a:rPr lang="el-GR" sz="2200" dirty="0"/>
              <a:t>					</a:t>
            </a:r>
            <a:br>
              <a:rPr lang="el-GR" sz="2200" dirty="0"/>
            </a:br>
            <a:r>
              <a:rPr lang="el-GR" sz="2200" dirty="0"/>
              <a:t>					</a:t>
            </a:r>
            <a:br>
              <a:rPr lang="el-GR" sz="2200" dirty="0"/>
            </a:br>
            <a:r>
              <a:rPr lang="el-GR" sz="2200" dirty="0"/>
              <a:t>					</a:t>
            </a:r>
            <a:br>
              <a:rPr lang="el-GR" sz="2200" dirty="0"/>
            </a:br>
            <a:r>
              <a:rPr lang="el-GR" sz="2200" dirty="0"/>
              <a:t>					</a:t>
            </a:r>
            <a:br>
              <a:rPr lang="el-GR" sz="2200" dirty="0"/>
            </a:br>
            <a:r>
              <a:rPr lang="el-GR" dirty="0"/>
              <a:t>				</a:t>
            </a:r>
            <a:br>
              <a:rPr lang="el-GR" dirty="0"/>
            </a:br>
            <a:endParaRPr lang="el-GR" dirty="0"/>
          </a:p>
        </p:txBody>
      </p:sp>
      <p:sp>
        <p:nvSpPr>
          <p:cNvPr id="3" name="Slide Number Placeholder 2"/>
          <p:cNvSpPr>
            <a:spLocks noGrp="1"/>
          </p:cNvSpPr>
          <p:nvPr>
            <p:ph type="sldNum" sz="quarter" idx="12"/>
          </p:nvPr>
        </p:nvSpPr>
        <p:spPr/>
        <p:txBody>
          <a:bodyPr>
            <a:normAutofit fontScale="85000" lnSpcReduction="20000"/>
          </a:bodyPr>
          <a:lstStyle/>
          <a:p>
            <a:fld id="{B1E1ECAE-AD09-4633-AA86-B25347162B1D}" type="slidenum">
              <a:rPr lang="el-GR" smtClean="0"/>
              <a:pPr/>
              <a:t>34</a:t>
            </a:fld>
            <a:endParaRPr lang="el-GR"/>
          </a:p>
        </p:txBody>
      </p:sp>
      <p:graphicFrame>
        <p:nvGraphicFramePr>
          <p:cNvPr id="5" name="Chart 4"/>
          <p:cNvGraphicFramePr/>
          <p:nvPr>
            <p:extLst>
              <p:ext uri="{D42A27DB-BD31-4B8C-83A1-F6EECF244321}">
                <p14:modId xmlns:p14="http://schemas.microsoft.com/office/powerpoint/2010/main" val="1408848672"/>
              </p:ext>
            </p:extLst>
          </p:nvPr>
        </p:nvGraphicFramePr>
        <p:xfrm>
          <a:off x="1547664" y="1628800"/>
          <a:ext cx="5832648" cy="39955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7901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Συμπεράσματα</a:t>
            </a:r>
          </a:p>
        </p:txBody>
      </p:sp>
      <p:sp>
        <p:nvSpPr>
          <p:cNvPr id="3" name="Slide Number Placeholder 2"/>
          <p:cNvSpPr>
            <a:spLocks noGrp="1"/>
          </p:cNvSpPr>
          <p:nvPr>
            <p:ph type="sldNum" sz="quarter" idx="12"/>
          </p:nvPr>
        </p:nvSpPr>
        <p:spPr/>
        <p:txBody>
          <a:bodyPr>
            <a:normAutofit fontScale="85000" lnSpcReduction="20000"/>
          </a:bodyPr>
          <a:lstStyle/>
          <a:p>
            <a:fld id="{B1E1ECAE-AD09-4633-AA86-B25347162B1D}" type="slidenum">
              <a:rPr lang="el-GR" smtClean="0"/>
              <a:pPr/>
              <a:t>35</a:t>
            </a:fld>
            <a:endParaRPr lang="el-GR"/>
          </a:p>
        </p:txBody>
      </p:sp>
      <p:sp>
        <p:nvSpPr>
          <p:cNvPr id="4" name="Content Placeholder 3"/>
          <p:cNvSpPr>
            <a:spLocks noGrp="1"/>
          </p:cNvSpPr>
          <p:nvPr>
            <p:ph sz="quarter" idx="13"/>
          </p:nvPr>
        </p:nvSpPr>
        <p:spPr>
          <a:xfrm>
            <a:off x="107504" y="1124744"/>
            <a:ext cx="8928992" cy="5256584"/>
          </a:xfrm>
        </p:spPr>
        <p:txBody>
          <a:bodyPr>
            <a:noAutofit/>
          </a:bodyPr>
          <a:lstStyle/>
          <a:p>
            <a:pPr algn="just"/>
            <a:r>
              <a:rPr lang="el-GR" sz="1900" dirty="0"/>
              <a:t>Η στροφή στην </a:t>
            </a:r>
            <a:r>
              <a:rPr lang="el-GR" sz="1900" dirty="0" err="1"/>
              <a:t>αυτοφροντίδα</a:t>
            </a:r>
            <a:r>
              <a:rPr lang="el-GR" sz="1900" dirty="0"/>
              <a:t> και στην </a:t>
            </a:r>
            <a:r>
              <a:rPr lang="el-GR" sz="1900" dirty="0" err="1"/>
              <a:t>αυτοθεραπεία</a:t>
            </a:r>
            <a:r>
              <a:rPr lang="el-GR" sz="1900" dirty="0"/>
              <a:t> έχει θετικά αποτελέσματα για τους ασθενείς, τη φαρμακευτική βιομηχανία, το κράτος (σύστημα υγείας) και τους φαρμακοποιούς. </a:t>
            </a:r>
          </a:p>
          <a:p>
            <a:pPr algn="just"/>
            <a:r>
              <a:rPr lang="el-GR" sz="1900" dirty="0"/>
              <a:t>Με την καθοδήγηση του φαρμακοποιού, οι ασθενείς είναι περισσότερο ενημερωμένοι για τα ΜΗ.ΣΥ.ΦΑ., αναγνωρίζουν τα συμπτώματα ήπιων ασθενειών και επιλέγουν τα κατάλληλα φάρμακα για να αντιμετωπίσουν καθημερινά προβλήματα υγείας. </a:t>
            </a:r>
          </a:p>
          <a:p>
            <a:pPr algn="just"/>
            <a:r>
              <a:rPr lang="el-GR" sz="1900" dirty="0"/>
              <a:t>Η ορθή χρήση της </a:t>
            </a:r>
            <a:r>
              <a:rPr lang="el-GR" sz="1900" dirty="0" err="1"/>
              <a:t>αυτοφροντίδας</a:t>
            </a:r>
            <a:r>
              <a:rPr lang="el-GR" sz="1900" dirty="0"/>
              <a:t> έχει θετικό αντίκτυπο στην ενδυνάμωση του επιστημονικού ρόλου του φαρμακοποιού, μέσω της παροχής συμβουλών στους ασθενείς για τη θεραπεία ήπιων ασθενειών, αλλά και αύξηση των πωλήσεων τους. </a:t>
            </a:r>
          </a:p>
          <a:p>
            <a:pPr algn="just"/>
            <a:r>
              <a:rPr lang="el-GR" sz="1900" dirty="0"/>
              <a:t>Το σύστημα υγείας και τα ασφαλιστικά ταμεία μπορούν να εξοικονομήσουν πόρους από τη χρήση των ΜΗ.ΣΥ.ΦΑ., αφού μειώνονται οι δαπάνες για ιατρικές επισκέψεις και συνταγογραφούμενα φάρμακα. </a:t>
            </a:r>
          </a:p>
          <a:p>
            <a:pPr algn="just"/>
            <a:r>
              <a:rPr lang="el-GR" sz="1900" dirty="0"/>
              <a:t>Η </a:t>
            </a:r>
            <a:r>
              <a:rPr lang="el-GR" sz="1900" dirty="0" err="1"/>
              <a:t>αυτοφροντίδα</a:t>
            </a:r>
            <a:r>
              <a:rPr lang="el-GR" sz="1900" dirty="0"/>
              <a:t> και </a:t>
            </a:r>
            <a:r>
              <a:rPr lang="el-GR" sz="1900" dirty="0" err="1"/>
              <a:t>αυτοθεραπεία</a:t>
            </a:r>
            <a:r>
              <a:rPr lang="el-GR" sz="1900" dirty="0"/>
              <a:t> αποτελεί πεδίο επιχειρηματικότητας και επενδύσεων για την φαρμακευτική βιομηχανία.</a:t>
            </a:r>
          </a:p>
        </p:txBody>
      </p:sp>
    </p:spTree>
    <p:extLst>
      <p:ext uri="{BB962C8B-B14F-4D97-AF65-F5344CB8AC3E}">
        <p14:creationId xmlns:p14="http://schemas.microsoft.com/office/powerpoint/2010/main" val="3063464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Προτάσεις πολιτικής</a:t>
            </a:r>
          </a:p>
        </p:txBody>
      </p:sp>
      <p:sp>
        <p:nvSpPr>
          <p:cNvPr id="3" name="Slide Number Placeholder 2"/>
          <p:cNvSpPr>
            <a:spLocks noGrp="1"/>
          </p:cNvSpPr>
          <p:nvPr>
            <p:ph type="sldNum" sz="quarter" idx="12"/>
          </p:nvPr>
        </p:nvSpPr>
        <p:spPr/>
        <p:txBody>
          <a:bodyPr>
            <a:normAutofit fontScale="85000" lnSpcReduction="20000"/>
          </a:bodyPr>
          <a:lstStyle/>
          <a:p>
            <a:fld id="{B1E1ECAE-AD09-4633-AA86-B25347162B1D}" type="slidenum">
              <a:rPr lang="el-GR" smtClean="0"/>
              <a:pPr/>
              <a:t>36</a:t>
            </a:fld>
            <a:endParaRPr lang="el-GR" dirty="0"/>
          </a:p>
        </p:txBody>
      </p:sp>
      <p:sp>
        <p:nvSpPr>
          <p:cNvPr id="4" name="Rectangle 3"/>
          <p:cNvSpPr/>
          <p:nvPr/>
        </p:nvSpPr>
        <p:spPr>
          <a:xfrm>
            <a:off x="0" y="1052736"/>
            <a:ext cx="9036496" cy="5324535"/>
          </a:xfrm>
          <a:prstGeom prst="rect">
            <a:avLst/>
          </a:prstGeom>
        </p:spPr>
        <p:txBody>
          <a:bodyPr wrap="square">
            <a:spAutoFit/>
          </a:bodyPr>
          <a:lstStyle/>
          <a:p>
            <a:pPr algn="just"/>
            <a:r>
              <a:rPr lang="el-GR" sz="1700" dirty="0"/>
              <a:t>Χρειάζεται ένας συνδυασμός ενεργειών και πρωτοβουλιών από τους πολίτες, τους φαρμακοποιούς και το κράτος για την ορθή ανάπτυξη και προώθηση της </a:t>
            </a:r>
            <a:r>
              <a:rPr lang="el-GR" sz="1700" dirty="0" err="1"/>
              <a:t>αυτοφροντίδας</a:t>
            </a:r>
            <a:r>
              <a:rPr lang="el-GR" sz="1700" dirty="0"/>
              <a:t> και της </a:t>
            </a:r>
            <a:r>
              <a:rPr lang="el-GR" sz="1700" dirty="0" err="1"/>
              <a:t>αυτοθεραπείας</a:t>
            </a:r>
            <a:r>
              <a:rPr lang="el-GR" sz="1700" dirty="0"/>
              <a:t>.</a:t>
            </a:r>
          </a:p>
          <a:p>
            <a:pPr algn="just"/>
            <a:endParaRPr lang="el-GR" sz="1700" dirty="0"/>
          </a:p>
          <a:p>
            <a:pPr algn="just"/>
            <a:r>
              <a:rPr lang="el-GR" sz="1700" dirty="0"/>
              <a:t>•Ενημέρωση και εκπαίδευση των πολιτών από τους επαγγελματίες υγείας, σχετικά με την </a:t>
            </a:r>
            <a:r>
              <a:rPr lang="el-GR" sz="1700" dirty="0" err="1"/>
              <a:t>αυτοφροντίδα</a:t>
            </a:r>
            <a:r>
              <a:rPr lang="el-GR" sz="1700" dirty="0"/>
              <a:t> και την </a:t>
            </a:r>
            <a:r>
              <a:rPr lang="el-GR" sz="1700" dirty="0" err="1"/>
              <a:t>αυτοθεραπεία</a:t>
            </a:r>
            <a:r>
              <a:rPr lang="el-GR" sz="1700" dirty="0"/>
              <a:t>. Οι πολίτες σήμερα δεν γνωρίζουν πλήρως τις δυνατότητες που προσφέρει η αυτοθεραπεία και η αυτοφροντίδα. </a:t>
            </a:r>
          </a:p>
          <a:p>
            <a:pPr algn="just"/>
            <a:endParaRPr lang="el-GR" sz="1700" dirty="0"/>
          </a:p>
          <a:p>
            <a:pPr algn="just"/>
            <a:r>
              <a:rPr lang="el-GR" sz="1700" dirty="0"/>
              <a:t>•Εξειδίκευση και εκπαίδευση των επαγγελματιών υγείας από τον Ε.Ο.Φ., το Υπουργείο, τις φαρμακευτικές εταιρίες και τους συνδέσμους μέσω σεμιναρίων (ιατρών και φαρμακοποιών) σχετικά με τα ΜΗ.ΣΥ.ΦΑ. ώστε να ενισχύσουν τον ρόλο τους και να συμβουλεύσουν τους πολίτες για την </a:t>
            </a:r>
            <a:r>
              <a:rPr lang="el-GR" sz="1700" dirty="0" err="1"/>
              <a:t>καταλληλότητα</a:t>
            </a:r>
            <a:r>
              <a:rPr lang="el-GR" sz="1700" dirty="0"/>
              <a:t> των φαρμάκων. </a:t>
            </a:r>
          </a:p>
          <a:p>
            <a:pPr algn="just"/>
            <a:endParaRPr lang="el-GR" sz="1700" dirty="0"/>
          </a:p>
          <a:p>
            <a:pPr algn="just"/>
            <a:r>
              <a:rPr lang="el-GR" sz="1700" dirty="0"/>
              <a:t>•Δημιουργία προσωπικής σχέσης ευθύνης και εμπιστοσύνης του φαρμακοποιού σαν επαγγελματίας με τον πολίτη ώστε να τον ενημερώνει, να τον συμβουλεύει αλλά και να τον προστατεύει. Έχει το ρόλο του συμβούλου καθώς το φαρμακείο είναι το πρώτο σημείο του ευρύτερου συστήματος υγείας με το οποίο έρχεται σε επαφή ο πολίτης-ασθενής . </a:t>
            </a:r>
          </a:p>
          <a:p>
            <a:pPr algn="just"/>
            <a:endParaRPr lang="el-GR" sz="1700" dirty="0"/>
          </a:p>
          <a:p>
            <a:pPr algn="just"/>
            <a:r>
              <a:rPr lang="el-GR" sz="1700" dirty="0"/>
              <a:t>•Η ενδεχόμενη διεύρυνση της λίστας των ΜΗ.ΣΥ.ΦΑ από την πλευρά της πολιτείας, θα είχε πλεονεκτήματα, για την κοινωνική ασφάλιση, τους ασθενείς, τις φαρμακευτικές επιχειρήσεις και την οικονομία της χώρας. </a:t>
            </a:r>
          </a:p>
        </p:txBody>
      </p:sp>
    </p:spTree>
    <p:extLst>
      <p:ext uri="{BB962C8B-B14F-4D97-AF65-F5344CB8AC3E}">
        <p14:creationId xmlns:p14="http://schemas.microsoft.com/office/powerpoint/2010/main" val="133562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6" name="Rectangle 5"/>
          <p:cNvSpPr/>
          <p:nvPr/>
        </p:nvSpPr>
        <p:spPr>
          <a:xfrm>
            <a:off x="251520" y="1433457"/>
            <a:ext cx="8640960" cy="4893647"/>
          </a:xfrm>
          <a:prstGeom prst="rect">
            <a:avLst/>
          </a:prstGeom>
        </p:spPr>
        <p:txBody>
          <a:bodyPr wrap="square">
            <a:spAutoFit/>
          </a:bodyPr>
          <a:lstStyle/>
          <a:p>
            <a:pPr algn="ctr"/>
            <a:r>
              <a:rPr lang="el-GR" sz="2800" dirty="0">
                <a:solidFill>
                  <a:schemeClr val="tx2"/>
                </a:solidFill>
                <a:ea typeface="+mj-ea"/>
                <a:cs typeface="Arial" pitchFamily="34" charset="0"/>
              </a:rPr>
              <a:t>Ευχαριστούμε πολύ για την</a:t>
            </a:r>
          </a:p>
          <a:p>
            <a:pPr algn="ctr"/>
            <a:r>
              <a:rPr lang="el-GR" sz="2800" dirty="0">
                <a:solidFill>
                  <a:schemeClr val="tx2"/>
                </a:solidFill>
                <a:ea typeface="+mj-ea"/>
                <a:cs typeface="Arial" pitchFamily="34" charset="0"/>
              </a:rPr>
              <a:t>προσοχή σας!</a:t>
            </a:r>
            <a:endParaRPr lang="el-GR" sz="2800" dirty="0">
              <a:solidFill>
                <a:schemeClr val="tx2"/>
              </a:solidFill>
              <a:ea typeface="+mj-ea"/>
              <a:cs typeface="Arial" pitchFamily="34" charset="0"/>
              <a:hlinkClick r:id="rId2"/>
            </a:endParaRPr>
          </a:p>
          <a:p>
            <a:pPr marL="285750" indent="-285750" algn="just">
              <a:buFont typeface="Arial" panose="020B0604020202020204" pitchFamily="34" charset="0"/>
              <a:buChar char="•"/>
            </a:pPr>
            <a:endParaRPr lang="el-GR" sz="2400" dirty="0"/>
          </a:p>
          <a:p>
            <a:pPr marL="285750" indent="-285750" algn="just">
              <a:buFont typeface="Arial" panose="020B0604020202020204" pitchFamily="34" charset="0"/>
              <a:buChar char="•"/>
            </a:pPr>
            <a:endParaRPr lang="el-GR" sz="2400" dirty="0"/>
          </a:p>
          <a:p>
            <a:pPr algn="ctr"/>
            <a:r>
              <a:rPr lang="en-US" sz="2400" dirty="0">
                <a:latin typeface="Calibri (Body)"/>
                <a:hlinkClick r:id="rId2"/>
              </a:rPr>
              <a:t>vettas@iobe.gr</a:t>
            </a:r>
            <a:endParaRPr lang="el-GR" sz="2400" dirty="0">
              <a:latin typeface="Calibri (Body)"/>
              <a:hlinkClick r:id="rId2"/>
            </a:endParaRPr>
          </a:p>
          <a:p>
            <a:pPr algn="ctr"/>
            <a:endParaRPr lang="en-US" sz="2400" dirty="0">
              <a:latin typeface="Calibri (Body)"/>
              <a:hlinkClick r:id="rId2"/>
            </a:endParaRPr>
          </a:p>
          <a:p>
            <a:pPr algn="ctr"/>
            <a:r>
              <a:rPr lang="en-US" sz="2400" dirty="0">
                <a:latin typeface="Calibri (Body)"/>
                <a:hlinkClick r:id="rId2"/>
              </a:rPr>
              <a:t>athanasiadis@iobe.gr</a:t>
            </a:r>
            <a:endParaRPr lang="el-GR" sz="2400" dirty="0">
              <a:latin typeface="Calibri (Body)"/>
              <a:hlinkClick r:id="rId2"/>
            </a:endParaRPr>
          </a:p>
          <a:p>
            <a:pPr algn="ctr"/>
            <a:endParaRPr lang="el-GR" sz="2400" dirty="0">
              <a:solidFill>
                <a:schemeClr val="tx2"/>
              </a:solidFill>
              <a:ea typeface="+mj-ea"/>
              <a:cs typeface="Arial" pitchFamily="34" charset="0"/>
              <a:hlinkClick r:id="rId2"/>
            </a:endParaRPr>
          </a:p>
          <a:p>
            <a:pPr algn="ctr"/>
            <a:endParaRPr lang="el-GR" sz="2400" dirty="0">
              <a:hlinkClick r:id="rId2"/>
            </a:endParaRPr>
          </a:p>
          <a:p>
            <a:pPr algn="ctr"/>
            <a:endParaRPr lang="el-GR" sz="2400" dirty="0">
              <a:latin typeface="Calibri (Body)"/>
              <a:hlinkClick r:id="rId2"/>
            </a:endParaRPr>
          </a:p>
          <a:p>
            <a:pPr algn="ctr"/>
            <a:r>
              <a:rPr lang="en-US" sz="2400" dirty="0">
                <a:latin typeface="Calibri (Body)"/>
                <a:hlinkClick r:id="rId2"/>
              </a:rPr>
              <a:t>www.iobe.gr</a:t>
            </a:r>
            <a:endParaRPr lang="en-US" sz="2400" dirty="0">
              <a:latin typeface="Calibri (Body)"/>
            </a:endParaRPr>
          </a:p>
          <a:p>
            <a:pPr algn="just"/>
            <a:endParaRPr lang="el-GR" sz="2000" dirty="0"/>
          </a:p>
          <a:p>
            <a:endParaRPr lang="el-GR" sz="2000" dirty="0"/>
          </a:p>
        </p:txBody>
      </p:sp>
      <p:graphicFrame>
        <p:nvGraphicFramePr>
          <p:cNvPr id="3" name="Table 2"/>
          <p:cNvGraphicFramePr>
            <a:graphicFrameLocks noGrp="1"/>
          </p:cNvGraphicFramePr>
          <p:nvPr>
            <p:extLst>
              <p:ext uri="{D42A27DB-BD31-4B8C-83A1-F6EECF244321}">
                <p14:modId xmlns:p14="http://schemas.microsoft.com/office/powerpoint/2010/main" val="3514786947"/>
              </p:ext>
            </p:extLst>
          </p:nvPr>
        </p:nvGraphicFramePr>
        <p:xfrm>
          <a:off x="4538635" y="6127478"/>
          <a:ext cx="4475373" cy="697230"/>
        </p:xfrm>
        <a:graphic>
          <a:graphicData uri="http://schemas.openxmlformats.org/drawingml/2006/table">
            <a:tbl>
              <a:tblPr firstRow="1" firstCol="1" bandRow="1">
                <a:tableStyleId>{5C22544A-7EE6-4342-B048-85BDC9FD1C3A}</a:tableStyleId>
              </a:tblPr>
              <a:tblGrid>
                <a:gridCol w="866276">
                  <a:extLst>
                    <a:ext uri="{9D8B030D-6E8A-4147-A177-3AD203B41FA5}">
                      <a16:colId xmlns:a16="http://schemas.microsoft.com/office/drawing/2014/main" val="724023250"/>
                    </a:ext>
                  </a:extLst>
                </a:gridCol>
                <a:gridCol w="3609097">
                  <a:extLst>
                    <a:ext uri="{9D8B030D-6E8A-4147-A177-3AD203B41FA5}">
                      <a16:colId xmlns:a16="http://schemas.microsoft.com/office/drawing/2014/main" val="784203156"/>
                    </a:ext>
                  </a:extLst>
                </a:gridCol>
              </a:tblGrid>
              <a:tr h="697230">
                <a:tc>
                  <a:txBody>
                    <a:bodyPr/>
                    <a:lstStyle/>
                    <a:p>
                      <a:pPr>
                        <a:lnSpc>
                          <a:spcPct val="107000"/>
                        </a:lnSpc>
                        <a:spcAft>
                          <a:spcPts val="0"/>
                        </a:spcAft>
                      </a:pP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0" marR="66040" marT="0" marB="0">
                    <a:solidFill>
                      <a:schemeClr val="bg1"/>
                    </a:solidFill>
                  </a:tcPr>
                </a:tc>
                <a:tc>
                  <a:txBody>
                    <a:bodyPr/>
                    <a:lstStyle/>
                    <a:p>
                      <a:pPr>
                        <a:lnSpc>
                          <a:spcPct val="107000"/>
                        </a:lnSpc>
                        <a:spcAft>
                          <a:spcPts val="0"/>
                        </a:spcAft>
                      </a:pPr>
                      <a:r>
                        <a:rPr lang="el-GR" sz="1400" u="sng" dirty="0">
                          <a:effectLst/>
                          <a:hlinkClick r:id="rId3"/>
                        </a:rPr>
                        <a:t>https://www.facebook.com/iobe.foundation</a:t>
                      </a:r>
                      <a:endParaRPr lang="el-GR" sz="1400" dirty="0">
                        <a:effectLst/>
                      </a:endParaRPr>
                    </a:p>
                    <a:p>
                      <a:pPr>
                        <a:lnSpc>
                          <a:spcPct val="107000"/>
                        </a:lnSpc>
                        <a:spcAft>
                          <a:spcPts val="0"/>
                        </a:spcAft>
                      </a:pPr>
                      <a:r>
                        <a:rPr lang="el-GR" sz="1100" dirty="0">
                          <a:effectLst/>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0" marR="66040" marT="0" marB="0" anchor="ctr">
                    <a:solidFill>
                      <a:schemeClr val="bg1"/>
                    </a:solidFill>
                  </a:tcPr>
                </a:tc>
                <a:extLst>
                  <a:ext uri="{0D108BD9-81ED-4DB2-BD59-A6C34878D82A}">
                    <a16:rowId xmlns:a16="http://schemas.microsoft.com/office/drawing/2014/main" val="3718461258"/>
                  </a:ext>
                </a:extLst>
              </a:tr>
            </a:tbl>
          </a:graphicData>
        </a:graphic>
      </p:graphicFrame>
      <p:pic>
        <p:nvPicPr>
          <p:cNvPr id="1025" name="Picture 2" descr="downlo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1643" y="6158357"/>
            <a:ext cx="466725" cy="4667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492645306"/>
              </p:ext>
            </p:extLst>
          </p:nvPr>
        </p:nvGraphicFramePr>
        <p:xfrm>
          <a:off x="706056" y="6088284"/>
          <a:ext cx="3711051" cy="656258"/>
        </p:xfrm>
        <a:graphic>
          <a:graphicData uri="http://schemas.openxmlformats.org/drawingml/2006/table">
            <a:tbl>
              <a:tblPr firstRow="1" firstCol="1" bandRow="1">
                <a:tableStyleId>{5C22544A-7EE6-4342-B048-85BDC9FD1C3A}</a:tableStyleId>
              </a:tblPr>
              <a:tblGrid>
                <a:gridCol w="718329">
                  <a:extLst>
                    <a:ext uri="{9D8B030D-6E8A-4147-A177-3AD203B41FA5}">
                      <a16:colId xmlns:a16="http://schemas.microsoft.com/office/drawing/2014/main" val="431144343"/>
                    </a:ext>
                  </a:extLst>
                </a:gridCol>
                <a:gridCol w="2992722">
                  <a:extLst>
                    <a:ext uri="{9D8B030D-6E8A-4147-A177-3AD203B41FA5}">
                      <a16:colId xmlns:a16="http://schemas.microsoft.com/office/drawing/2014/main" val="3338911572"/>
                    </a:ext>
                  </a:extLst>
                </a:gridCol>
              </a:tblGrid>
              <a:tr h="656258">
                <a:tc>
                  <a:txBody>
                    <a:bodyPr/>
                    <a:lstStyle/>
                    <a:p>
                      <a:pPr>
                        <a:lnSpc>
                          <a:spcPct val="107000"/>
                        </a:lnSpc>
                        <a:spcAft>
                          <a:spcPts val="0"/>
                        </a:spcAft>
                      </a:pP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6040" marR="66040" marT="0" marB="0">
                    <a:solidFill>
                      <a:schemeClr val="bg1"/>
                    </a:solidFill>
                  </a:tcPr>
                </a:tc>
                <a:tc>
                  <a:txBody>
                    <a:bodyPr/>
                    <a:lstStyle/>
                    <a:p>
                      <a:pPr>
                        <a:lnSpc>
                          <a:spcPct val="107000"/>
                        </a:lnSpc>
                        <a:spcAft>
                          <a:spcPts val="0"/>
                        </a:spcAft>
                      </a:pPr>
                      <a:r>
                        <a:rPr lang="el-GR" sz="1400" u="sng" dirty="0">
                          <a:effectLst/>
                          <a:hlinkClick r:id="rId5"/>
                        </a:rPr>
                        <a:t>https://twitter.com/IOBE_FEIR</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040" marR="66040" marT="0" marB="0" anchor="ctr">
                    <a:solidFill>
                      <a:schemeClr val="bg1"/>
                    </a:solidFill>
                  </a:tcPr>
                </a:tc>
                <a:extLst>
                  <a:ext uri="{0D108BD9-81ED-4DB2-BD59-A6C34878D82A}">
                    <a16:rowId xmlns:a16="http://schemas.microsoft.com/office/drawing/2014/main" val="2175223899"/>
                  </a:ext>
                </a:extLst>
              </a:tr>
            </a:tbl>
          </a:graphicData>
        </a:graphic>
      </p:graphicFrame>
      <p:pic>
        <p:nvPicPr>
          <p:cNvPr id="1026" name="Picture 3" descr="http://iobe.gr/images/twitt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6134796"/>
            <a:ext cx="523875" cy="5238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802240" y="6625082"/>
            <a:ext cx="341760" cy="243785"/>
          </a:xfrm>
          <a:prstGeom prst="rect">
            <a:avLst/>
          </a:prstGeom>
        </p:spPr>
        <p:txBody>
          <a:bodyPr wrap="none">
            <a:spAutoFit/>
          </a:bodyPr>
          <a:lstStyle/>
          <a:p>
            <a:pPr algn="ctr">
              <a:lnSpc>
                <a:spcPct val="80000"/>
              </a:lnSpc>
            </a:pPr>
            <a:r>
              <a:rPr lang="el-GR" sz="1200" b="1" dirty="0"/>
              <a:t>40</a:t>
            </a:r>
          </a:p>
        </p:txBody>
      </p:sp>
    </p:spTree>
    <p:extLst>
      <p:ext uri="{BB962C8B-B14F-4D97-AF65-F5344CB8AC3E}">
        <p14:creationId xmlns:p14="http://schemas.microsoft.com/office/powerpoint/2010/main" val="932224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500" dirty="0"/>
              <a:t>ΜΗ.ΣΥ.ΦΑ</a:t>
            </a:r>
            <a:r>
              <a:rPr lang="en-US" sz="2500" dirty="0"/>
              <a:t>.</a:t>
            </a:r>
            <a:r>
              <a:rPr lang="el-GR" sz="2500" dirty="0"/>
              <a:t> το κυριότερο εργαλείο της </a:t>
            </a:r>
            <a:r>
              <a:rPr lang="el-GR" sz="2500" dirty="0" err="1"/>
              <a:t>αυτοθεραπείας</a:t>
            </a:r>
            <a:endParaRPr lang="el-GR" sz="2500" dirty="0"/>
          </a:p>
        </p:txBody>
      </p:sp>
      <p:sp>
        <p:nvSpPr>
          <p:cNvPr id="3" name="Slide Number Placeholder 2"/>
          <p:cNvSpPr>
            <a:spLocks noGrp="1"/>
          </p:cNvSpPr>
          <p:nvPr>
            <p:ph type="sldNum" sz="quarter" idx="12"/>
          </p:nvPr>
        </p:nvSpPr>
        <p:spPr/>
        <p:txBody>
          <a:bodyPr>
            <a:normAutofit fontScale="85000" lnSpcReduction="20000"/>
          </a:bodyPr>
          <a:lstStyle/>
          <a:p>
            <a:fld id="{B1E1ECAE-AD09-4633-AA86-B25347162B1D}" type="slidenum">
              <a:rPr lang="el-GR" smtClean="0"/>
              <a:pPr/>
              <a:t>4</a:t>
            </a:fld>
            <a:endParaRPr lang="el-GR"/>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1019928981"/>
              </p:ext>
            </p:extLst>
          </p:nvPr>
        </p:nvGraphicFramePr>
        <p:xfrm>
          <a:off x="1547664" y="1330535"/>
          <a:ext cx="5544616" cy="3538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67544" y="5733256"/>
            <a:ext cx="8280920"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l-GR" sz="1600" dirty="0"/>
              <a:t>Απαραίτητος ο  συμβουλευτικός ρόλος του φαρμακοποιού στην ενημέρωση του πολίτη για την πάθηση του και στη χορήγηση ΜΗ.ΣΥ.ΦΑ. χωρίς ιατρική γνωμάτευση και συνταγή</a:t>
            </a:r>
          </a:p>
        </p:txBody>
      </p:sp>
    </p:spTree>
    <p:extLst>
      <p:ext uri="{BB962C8B-B14F-4D97-AF65-F5344CB8AC3E}">
        <p14:creationId xmlns:p14="http://schemas.microsoft.com/office/powerpoint/2010/main" val="189682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sz="2500" dirty="0"/>
              <a:t>Οι βασικές κατηγορίες ΜΗ.ΣΥ.ΦΑ.</a:t>
            </a:r>
          </a:p>
        </p:txBody>
      </p:sp>
      <p:sp>
        <p:nvSpPr>
          <p:cNvPr id="5" name="Slide Number Placeholder 4"/>
          <p:cNvSpPr>
            <a:spLocks noGrp="1"/>
          </p:cNvSpPr>
          <p:nvPr>
            <p:ph type="sldNum" sz="quarter" idx="12"/>
          </p:nvPr>
        </p:nvSpPr>
        <p:spPr/>
        <p:txBody>
          <a:bodyPr>
            <a:normAutofit fontScale="85000" lnSpcReduction="20000"/>
          </a:bodyPr>
          <a:lstStyle/>
          <a:p>
            <a:fld id="{B1E1ECAE-AD09-4633-AA86-B25347162B1D}" type="slidenum">
              <a:rPr lang="el-GR" smtClean="0"/>
              <a:pPr/>
              <a:t>5</a:t>
            </a:fld>
            <a:endParaRPr lang="el-GR"/>
          </a:p>
        </p:txBody>
      </p:sp>
      <p:graphicFrame>
        <p:nvGraphicFramePr>
          <p:cNvPr id="7" name="Diagram 6"/>
          <p:cNvGraphicFramePr/>
          <p:nvPr>
            <p:extLst>
              <p:ext uri="{D42A27DB-BD31-4B8C-83A1-F6EECF244321}">
                <p14:modId xmlns:p14="http://schemas.microsoft.com/office/powerpoint/2010/main" val="2811422620"/>
              </p:ext>
            </p:extLst>
          </p:nvPr>
        </p:nvGraphicFramePr>
        <p:xfrm>
          <a:off x="251520" y="1052735"/>
          <a:ext cx="8640960" cy="5051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0" y="6103747"/>
            <a:ext cx="9033108" cy="646331"/>
          </a:xfrm>
          <a:prstGeom prst="rect">
            <a:avLst/>
          </a:prstGeom>
        </p:spPr>
        <p:txBody>
          <a:bodyPr wrap="square">
            <a:spAutoFit/>
          </a:bodyPr>
          <a:lstStyle/>
          <a:p>
            <a:r>
              <a:rPr lang="el-GR" dirty="0"/>
              <a:t>Μικρότερες κατηγορίες αφορούν σε προϊόντα για το κυκλοφορικό, το ουροποιητικό σύστημα, τη ναυτία, τη φροντίδα της στοματικής κοιλότητας και τη διακοπή του καπνίσματος</a:t>
            </a:r>
          </a:p>
        </p:txBody>
      </p:sp>
    </p:spTree>
    <p:extLst>
      <p:ext uri="{BB962C8B-B14F-4D97-AF65-F5344CB8AC3E}">
        <p14:creationId xmlns:p14="http://schemas.microsoft.com/office/powerpoint/2010/main" val="2227704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Αυξανόμενη χρήση της </a:t>
            </a:r>
            <a:r>
              <a:rPr lang="el-GR" dirty="0" err="1"/>
              <a:t>αυτοθεραπείας</a:t>
            </a:r>
            <a:r>
              <a:rPr lang="el-GR" dirty="0"/>
              <a:t> και των ΜΗ.ΣΥ.ΦΑ διεθνώς</a:t>
            </a:r>
          </a:p>
        </p:txBody>
      </p:sp>
      <p:sp>
        <p:nvSpPr>
          <p:cNvPr id="3" name="Slide Number Placeholder 2"/>
          <p:cNvSpPr>
            <a:spLocks noGrp="1"/>
          </p:cNvSpPr>
          <p:nvPr>
            <p:ph type="sldNum" sz="quarter" idx="12"/>
          </p:nvPr>
        </p:nvSpPr>
        <p:spPr/>
        <p:txBody>
          <a:bodyPr>
            <a:normAutofit fontScale="85000" lnSpcReduction="20000"/>
          </a:bodyPr>
          <a:lstStyle/>
          <a:p>
            <a:fld id="{B1E1ECAE-AD09-4633-AA86-B25347162B1D}" type="slidenum">
              <a:rPr lang="el-GR" smtClean="0"/>
              <a:pPr/>
              <a:t>6</a:t>
            </a:fld>
            <a:endParaRPr lang="el-GR"/>
          </a:p>
        </p:txBody>
      </p:sp>
      <p:sp>
        <p:nvSpPr>
          <p:cNvPr id="4" name="Content Placeholder 3"/>
          <p:cNvSpPr>
            <a:spLocks noGrp="1"/>
          </p:cNvSpPr>
          <p:nvPr>
            <p:ph sz="quarter" idx="13"/>
          </p:nvPr>
        </p:nvSpPr>
        <p:spPr>
          <a:xfrm>
            <a:off x="107504" y="1146522"/>
            <a:ext cx="8928992" cy="5589240"/>
          </a:xfrm>
        </p:spPr>
        <p:txBody>
          <a:bodyPr>
            <a:noAutofit/>
          </a:bodyPr>
          <a:lstStyle/>
          <a:p>
            <a:pPr algn="just"/>
            <a:r>
              <a:rPr lang="el-GR" sz="1800" b="1" dirty="0"/>
              <a:t>ΜΗ.ΣΥ.ΦΑ.: </a:t>
            </a:r>
            <a:r>
              <a:rPr lang="el-GR" sz="1800" dirty="0"/>
              <a:t>~ 11% των πωλήσεων φαρμάκων παγκοσμίως ($11</a:t>
            </a:r>
            <a:r>
              <a:rPr lang="en-US" sz="1800" dirty="0"/>
              <a:t>1</a:t>
            </a:r>
            <a:r>
              <a:rPr lang="el-GR" sz="1800" dirty="0"/>
              <a:t> </a:t>
            </a:r>
            <a:r>
              <a:rPr lang="el-GR" sz="1800" dirty="0" err="1"/>
              <a:t>δισεκ</a:t>
            </a:r>
            <a:r>
              <a:rPr lang="el-GR" sz="1800" dirty="0"/>
              <a:t>.).</a:t>
            </a:r>
          </a:p>
          <a:p>
            <a:pPr algn="just"/>
            <a:r>
              <a:rPr lang="el-GR" sz="1800" b="1" dirty="0"/>
              <a:t>Στόχος πολιτικής: </a:t>
            </a:r>
            <a:r>
              <a:rPr lang="el-GR" sz="1800" dirty="0"/>
              <a:t>ενίσχυση ρόλου ασθενή στην πρόσβαση φαρμάκων και θεραπειών και περιορισμός δαπάνης συστημάτων υγείας.</a:t>
            </a:r>
          </a:p>
          <a:p>
            <a:pPr algn="just"/>
            <a:r>
              <a:rPr lang="el-GR" sz="1800" b="1" dirty="0"/>
              <a:t>Διανομή στην Ευρώπη: </a:t>
            </a:r>
            <a:r>
              <a:rPr lang="el-GR" sz="1800" dirty="0"/>
              <a:t>κοινωνικά, οικονομικά, γεωγραφικά χαρακτηριστικά, φαρμακευτική πολιτική, σύστημα τιμολόγησης-αποζημίωσης και θεσμικό πλαίσιο κάθε χώρας. </a:t>
            </a:r>
          </a:p>
          <a:p>
            <a:pPr algn="just"/>
            <a:r>
              <a:rPr lang="el-GR" sz="1800" b="1" dirty="0"/>
              <a:t>Κανάλια διανομής</a:t>
            </a:r>
            <a:r>
              <a:rPr lang="en-US" sz="1800" b="1" dirty="0"/>
              <a:t>: </a:t>
            </a:r>
            <a:r>
              <a:rPr lang="el-GR" sz="1800" b="1" dirty="0"/>
              <a:t>Φαρμακεία</a:t>
            </a:r>
            <a:r>
              <a:rPr lang="el-GR" sz="1800" dirty="0"/>
              <a:t> άλλα και </a:t>
            </a:r>
            <a:r>
              <a:rPr lang="el-GR" sz="1800" b="1" dirty="0" err="1"/>
              <a:t>drugstore</a:t>
            </a:r>
            <a:r>
              <a:rPr lang="el-GR" sz="1800" b="1" dirty="0"/>
              <a:t>, σουπερμάρκετ, διαδίκτυο</a:t>
            </a:r>
            <a:r>
              <a:rPr lang="el-GR" sz="1800" dirty="0"/>
              <a:t> με κανόνες και περιορισμούς.</a:t>
            </a:r>
          </a:p>
          <a:p>
            <a:pPr algn="just"/>
            <a:r>
              <a:rPr lang="el-GR" sz="1800" dirty="0"/>
              <a:t>Ετήσια εξοικονόμηση πάνω από €16 </a:t>
            </a:r>
            <a:r>
              <a:rPr lang="el-GR" sz="1800" dirty="0" err="1"/>
              <a:t>δισεκ</a:t>
            </a:r>
            <a:r>
              <a:rPr lang="el-GR" sz="1800" dirty="0"/>
              <a:t>. από  μετατόπιση  5% κάποιων </a:t>
            </a:r>
            <a:r>
              <a:rPr lang="el-GR" sz="1800" dirty="0" err="1"/>
              <a:t>συνταγογραφούμενων</a:t>
            </a:r>
            <a:r>
              <a:rPr lang="el-GR" sz="1800" dirty="0"/>
              <a:t> φαρμάκων στην </a:t>
            </a:r>
            <a:r>
              <a:rPr lang="el-GR" sz="1800" dirty="0" err="1"/>
              <a:t>αυτοθεραπεία</a:t>
            </a:r>
            <a:r>
              <a:rPr lang="el-GR" sz="1800" dirty="0"/>
              <a:t>  (Μελέτη AESGP σε 7 χώρες).</a:t>
            </a:r>
          </a:p>
        </p:txBody>
      </p:sp>
      <p:sp>
        <p:nvSpPr>
          <p:cNvPr id="5" name="Rounded Rectangle 4"/>
          <p:cNvSpPr/>
          <p:nvPr/>
        </p:nvSpPr>
        <p:spPr>
          <a:xfrm>
            <a:off x="611560" y="5530070"/>
            <a:ext cx="799904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endParaRPr lang="el-GR" sz="1500" b="1" dirty="0"/>
          </a:p>
          <a:p>
            <a:pPr marL="0" lvl="1" algn="ctr"/>
            <a:r>
              <a:rPr lang="el-GR" sz="1500" b="1" dirty="0"/>
              <a:t>Οι δημόσιοι πόροι για τη θεραπεία ήπιων συμπτωμάτων μπορούν να κατευθυνθούν για αντιμετώπιση σοβαρότερων ασθενειών που έχουν μεγαλύτερο αντίκτυπο στη δημόσια υγεία </a:t>
            </a:r>
          </a:p>
          <a:p>
            <a:pPr algn="ctr"/>
            <a:endParaRPr lang="el-GR" dirty="0"/>
          </a:p>
        </p:txBody>
      </p:sp>
      <p:sp>
        <p:nvSpPr>
          <p:cNvPr id="6" name="Down Arrow 5"/>
          <p:cNvSpPr/>
          <p:nvPr/>
        </p:nvSpPr>
        <p:spPr>
          <a:xfrm>
            <a:off x="4139952" y="4581128"/>
            <a:ext cx="73782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540714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500" dirty="0"/>
              <a:t>Η αυτοφροντίδα και η </a:t>
            </a:r>
            <a:r>
              <a:rPr lang="el-GR" sz="2500" dirty="0" err="1"/>
              <a:t>αυτοθεραπεία</a:t>
            </a:r>
            <a:r>
              <a:rPr lang="el-GR" sz="2500" dirty="0"/>
              <a:t> στην Ευρώπη</a:t>
            </a:r>
          </a:p>
        </p:txBody>
      </p:sp>
      <p:sp>
        <p:nvSpPr>
          <p:cNvPr id="3" name="Slide Number Placeholder 2"/>
          <p:cNvSpPr>
            <a:spLocks noGrp="1"/>
          </p:cNvSpPr>
          <p:nvPr>
            <p:ph type="sldNum" sz="quarter" idx="12"/>
          </p:nvPr>
        </p:nvSpPr>
        <p:spPr/>
        <p:txBody>
          <a:bodyPr>
            <a:normAutofit fontScale="85000" lnSpcReduction="20000"/>
          </a:bodyPr>
          <a:lstStyle/>
          <a:p>
            <a:fld id="{B1E1ECAE-AD09-4633-AA86-B25347162B1D}" type="slidenum">
              <a:rPr lang="el-GR" smtClean="0"/>
              <a:pPr/>
              <a:t>7</a:t>
            </a:fld>
            <a:endParaRPr lang="el-GR"/>
          </a:p>
        </p:txBody>
      </p:sp>
      <p:graphicFrame>
        <p:nvGraphicFramePr>
          <p:cNvPr id="5" name="Diagram 4"/>
          <p:cNvGraphicFramePr/>
          <p:nvPr>
            <p:extLst>
              <p:ext uri="{D42A27DB-BD31-4B8C-83A1-F6EECF244321}">
                <p14:modId xmlns:p14="http://schemas.microsoft.com/office/powerpoint/2010/main" val="3924783836"/>
              </p:ext>
            </p:extLst>
          </p:nvPr>
        </p:nvGraphicFramePr>
        <p:xfrm>
          <a:off x="251520" y="1052736"/>
          <a:ext cx="8712968"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6467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Συνολικές πωλήσεις ΜΗ.ΣΥ.ΦΑ. σε διάφορες χώρες (εκατ. €) </a:t>
            </a:r>
          </a:p>
        </p:txBody>
      </p:sp>
      <p:sp>
        <p:nvSpPr>
          <p:cNvPr id="3" name="Slide Number Placeholder 2"/>
          <p:cNvSpPr>
            <a:spLocks noGrp="1"/>
          </p:cNvSpPr>
          <p:nvPr>
            <p:ph type="sldNum" sz="quarter" idx="12"/>
          </p:nvPr>
        </p:nvSpPr>
        <p:spPr/>
        <p:txBody>
          <a:bodyPr>
            <a:normAutofit fontScale="85000" lnSpcReduction="20000"/>
          </a:bodyPr>
          <a:lstStyle/>
          <a:p>
            <a:fld id="{B1E1ECAE-AD09-4633-AA86-B25347162B1D}" type="slidenum">
              <a:rPr lang="el-GR" smtClean="0"/>
              <a:pPr/>
              <a:t>8</a:t>
            </a:fld>
            <a:endParaRPr lang="el-GR"/>
          </a:p>
        </p:txBody>
      </p:sp>
      <p:sp>
        <p:nvSpPr>
          <p:cNvPr id="7" name="Rectangle 6"/>
          <p:cNvSpPr/>
          <p:nvPr/>
        </p:nvSpPr>
        <p:spPr>
          <a:xfrm>
            <a:off x="-24613" y="6613524"/>
            <a:ext cx="7548941" cy="230832"/>
          </a:xfrm>
          <a:prstGeom prst="rect">
            <a:avLst/>
          </a:prstGeom>
        </p:spPr>
        <p:txBody>
          <a:bodyPr wrap="square">
            <a:spAutoFit/>
          </a:bodyPr>
          <a:lstStyle/>
          <a:p>
            <a:r>
              <a:rPr lang="el-GR" sz="900" b="1" dirty="0"/>
              <a:t>Πηγή: </a:t>
            </a:r>
            <a:r>
              <a:rPr lang="el-GR" sz="900" dirty="0"/>
              <a:t>AESGP-ΕΦΕΧ * Σημείωση: Στα ΜΗ.ΣΥ.ΦΑ συμπεριλαμβάνονται διαφορετικές κατηγορίες ανάμεσα στις ευρωπαϊκές χώρες</a:t>
            </a:r>
          </a:p>
        </p:txBody>
      </p:sp>
      <p:graphicFrame>
        <p:nvGraphicFramePr>
          <p:cNvPr id="8" name="Chart 7"/>
          <p:cNvGraphicFramePr>
            <a:graphicFrameLocks/>
          </p:cNvGraphicFramePr>
          <p:nvPr>
            <p:extLst>
              <p:ext uri="{D42A27DB-BD31-4B8C-83A1-F6EECF244321}">
                <p14:modId xmlns:p14="http://schemas.microsoft.com/office/powerpoint/2010/main" val="260135985"/>
              </p:ext>
            </p:extLst>
          </p:nvPr>
        </p:nvGraphicFramePr>
        <p:xfrm>
          <a:off x="467544" y="1123766"/>
          <a:ext cx="7920880" cy="53105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8285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Οικονομικά και κοινωνικά οφέλη από την ορθή και υπεύθυνη ανάπτυξη της </a:t>
            </a:r>
            <a:r>
              <a:rPr lang="el-GR" dirty="0" err="1"/>
              <a:t>αυτοφροντίδας</a:t>
            </a:r>
            <a:r>
              <a:rPr lang="el-GR" dirty="0"/>
              <a:t> </a:t>
            </a:r>
          </a:p>
        </p:txBody>
      </p:sp>
      <p:sp>
        <p:nvSpPr>
          <p:cNvPr id="3" name="Slide Number Placeholder 2"/>
          <p:cNvSpPr>
            <a:spLocks noGrp="1"/>
          </p:cNvSpPr>
          <p:nvPr>
            <p:ph type="sldNum" sz="quarter" idx="12"/>
          </p:nvPr>
        </p:nvSpPr>
        <p:spPr/>
        <p:txBody>
          <a:bodyPr>
            <a:normAutofit fontScale="85000" lnSpcReduction="20000"/>
          </a:bodyPr>
          <a:lstStyle/>
          <a:p>
            <a:fld id="{B1E1ECAE-AD09-4633-AA86-B25347162B1D}" type="slidenum">
              <a:rPr lang="el-GR" smtClean="0"/>
              <a:pPr/>
              <a:t>9</a:t>
            </a:fld>
            <a:endParaRPr lang="el-GR"/>
          </a:p>
        </p:txBody>
      </p:sp>
      <p:sp>
        <p:nvSpPr>
          <p:cNvPr id="4" name="Content Placeholder 3"/>
          <p:cNvSpPr>
            <a:spLocks noGrp="1"/>
          </p:cNvSpPr>
          <p:nvPr>
            <p:ph sz="quarter" idx="13"/>
          </p:nvPr>
        </p:nvSpPr>
        <p:spPr>
          <a:xfrm>
            <a:off x="233661" y="1254281"/>
            <a:ext cx="8592135" cy="1052671"/>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buNone/>
            </a:pPr>
            <a:r>
              <a:rPr lang="el-GR" sz="1400" b="1" dirty="0"/>
              <a:t>Κράτος–Σύστημα υγείας-Κοινωνική</a:t>
            </a:r>
            <a:r>
              <a:rPr lang="en-US" sz="1400" b="1" dirty="0"/>
              <a:t> </a:t>
            </a:r>
            <a:r>
              <a:rPr lang="el-GR" sz="1400" b="1" dirty="0"/>
              <a:t>ασφάλιση</a:t>
            </a:r>
            <a:r>
              <a:rPr lang="en-US" sz="1400" b="1" dirty="0"/>
              <a:t>: </a:t>
            </a:r>
            <a:r>
              <a:rPr lang="el-GR" sz="1400" dirty="0"/>
              <a:t>ελάφρυνση δημόσιας φαρμακευτικής δαπάνης</a:t>
            </a:r>
            <a:r>
              <a:rPr lang="en-US" sz="1400" dirty="0"/>
              <a:t>,</a:t>
            </a:r>
            <a:r>
              <a:rPr lang="el-GR" sz="1400" dirty="0"/>
              <a:t> έσοδα από πωλήσεις ΜΗ.ΣΥ.ΦΑ μέσω φόρων</a:t>
            </a:r>
            <a:r>
              <a:rPr lang="en-US" sz="1400" dirty="0"/>
              <a:t>, </a:t>
            </a:r>
            <a:r>
              <a:rPr lang="el-GR" sz="1400" dirty="0"/>
              <a:t>επενδύσεις πολυεθνικών- ελληνικών φαρμακοβιομηχανιών</a:t>
            </a:r>
            <a:r>
              <a:rPr lang="en-US" sz="1400" dirty="0"/>
              <a:t>, </a:t>
            </a:r>
            <a:r>
              <a:rPr lang="el-GR" sz="1400" dirty="0"/>
              <a:t>νέες θέσεις εργασίας με το άνοιγμα της αγοράς των ΜΗ.ΣΥ.ΦΑ</a:t>
            </a:r>
            <a:r>
              <a:rPr lang="en-US" sz="1400" dirty="0"/>
              <a:t>,</a:t>
            </a:r>
            <a:r>
              <a:rPr lang="el-GR" sz="1400" dirty="0"/>
              <a:t> αποσυμφόρηση δομών υγείας</a:t>
            </a:r>
            <a:r>
              <a:rPr lang="en-US" sz="1400" dirty="0"/>
              <a:t>, </a:t>
            </a:r>
            <a:r>
              <a:rPr lang="el-GR" sz="1400" dirty="0"/>
              <a:t>εξοικονόμηση για τους ΦΚΑ και την κοινωνική ασφάλιση από την αποζημίωση ιατρικών επισκέψεων</a:t>
            </a:r>
            <a:endParaRPr lang="en-US" sz="1400" dirty="0"/>
          </a:p>
        </p:txBody>
      </p:sp>
      <p:sp>
        <p:nvSpPr>
          <p:cNvPr id="5" name="Rectangle 4"/>
          <p:cNvSpPr/>
          <p:nvPr/>
        </p:nvSpPr>
        <p:spPr>
          <a:xfrm>
            <a:off x="215142" y="2652513"/>
            <a:ext cx="8592135" cy="116955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l-GR" sz="1400" b="1" dirty="0"/>
              <a:t>Πολίτης</a:t>
            </a:r>
            <a:r>
              <a:rPr lang="en-US" sz="1400" b="1" dirty="0"/>
              <a:t>-</a:t>
            </a:r>
            <a:r>
              <a:rPr lang="el-GR" sz="1400" b="1" dirty="0"/>
              <a:t>ασθενής</a:t>
            </a:r>
            <a:r>
              <a:rPr lang="en-US" sz="1400" b="1" dirty="0"/>
              <a:t>:</a:t>
            </a:r>
            <a:r>
              <a:rPr lang="el-GR" sz="1400" b="1" dirty="0"/>
              <a:t> </a:t>
            </a:r>
            <a:r>
              <a:rPr lang="el-GR" sz="1400" dirty="0"/>
              <a:t>άμεση αντιμετώπιση και γρηγορότερη ανακούφιση ήπιων συμπτωμάτων και ασθενειών, εξοικονόμηση χρόνου σε σύγκριση με την επίσκεψη στον ιατρό, μικρότερο κόστος η αγορά ΜΗ.ΣΥ.ΦΑ. από την επίσκεψη στον ιατρό, αύξηση επιλογών σε φάρμακα και θεραπείες, η μετατροπή φαρμάκου σε ΜΗ.ΣΥ.ΦΑ. το καθιστά περισσότερο ασφαλές στους πολίτες, αύξηση προσβασιμότητας σε θεραπείες και φάρμακα για </a:t>
            </a:r>
            <a:r>
              <a:rPr lang="el-GR" sz="1400"/>
              <a:t>πολίτες απομακρυσμένων </a:t>
            </a:r>
            <a:r>
              <a:rPr lang="el-GR" sz="1400" dirty="0"/>
              <a:t>περιοχών, βοήθεια σε ασθενείς με χρόνιες ασθένειες</a:t>
            </a:r>
          </a:p>
        </p:txBody>
      </p:sp>
      <p:sp>
        <p:nvSpPr>
          <p:cNvPr id="6" name="Rectangle 5"/>
          <p:cNvSpPr/>
          <p:nvPr/>
        </p:nvSpPr>
        <p:spPr>
          <a:xfrm>
            <a:off x="215142" y="4289905"/>
            <a:ext cx="8577800" cy="73866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fontAlgn="t"/>
            <a:r>
              <a:rPr lang="el-GR" sz="1400" b="1" dirty="0"/>
              <a:t>Φαρμακοποιός</a:t>
            </a:r>
            <a:r>
              <a:rPr lang="en-US" sz="1400" b="1" dirty="0"/>
              <a:t>: </a:t>
            </a:r>
            <a:r>
              <a:rPr lang="el-GR" sz="1400" dirty="0"/>
              <a:t>το πρώτο σημείο επαφής πολιτών με το ευρύτερο σύστημα υγείας, ενίσχυση ρόλου φαρμακοποιού ως συμβούλου ΠΦΥ, συμβουλή στον πολίτη για σωστή χρήση φαρμάκων, καθοδήγηση πολίτη για αποφυγή κινδύνων, παραπομπή πολίτη στον ιατρό όταν αυτό κριθεί αναγκαίο, αύξηση κερδοφορίας</a:t>
            </a:r>
          </a:p>
        </p:txBody>
      </p:sp>
      <p:sp>
        <p:nvSpPr>
          <p:cNvPr id="7" name="Rectangle 6"/>
          <p:cNvSpPr/>
          <p:nvPr/>
        </p:nvSpPr>
        <p:spPr>
          <a:xfrm>
            <a:off x="215142" y="5589240"/>
            <a:ext cx="8592136"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fontAlgn="t"/>
            <a:r>
              <a:rPr lang="el-GR" sz="1400" b="1" dirty="0"/>
              <a:t>Ιατρός</a:t>
            </a:r>
            <a:r>
              <a:rPr lang="en-US" sz="1400" b="1" dirty="0"/>
              <a:t>: </a:t>
            </a:r>
            <a:r>
              <a:rPr lang="el-GR" sz="1400" dirty="0"/>
              <a:t>απελευθέρωση χρόνου με λιγότερους ασθενείς</a:t>
            </a:r>
            <a:r>
              <a:rPr lang="en-US" sz="1400" dirty="0"/>
              <a:t>, </a:t>
            </a:r>
            <a:r>
              <a:rPr lang="el-GR" sz="1400" dirty="0"/>
              <a:t>εξοικονόμηση χρόνου για σοβαρότερες ασθένειες</a:t>
            </a:r>
            <a:r>
              <a:rPr lang="en-US" sz="1400" dirty="0"/>
              <a:t>,</a:t>
            </a:r>
            <a:r>
              <a:rPr lang="el-GR" sz="1400" dirty="0"/>
              <a:t>  μείωση επισκέψεων συνεπάγεται μείωση χρόνου αναμονής σε ιατρούς</a:t>
            </a:r>
            <a:r>
              <a:rPr lang="en-US" sz="1400" dirty="0"/>
              <a:t>, </a:t>
            </a:r>
            <a:r>
              <a:rPr lang="el-GR" sz="1400" dirty="0"/>
              <a:t>βελτίωση των παρεχόμενων υπηρεσιών </a:t>
            </a:r>
          </a:p>
        </p:txBody>
      </p:sp>
    </p:spTree>
    <p:extLst>
      <p:ext uri="{BB962C8B-B14F-4D97-AF65-F5344CB8AC3E}">
        <p14:creationId xmlns:p14="http://schemas.microsoft.com/office/powerpoint/2010/main" val="215479536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F7915"/>
      </a:hlink>
      <a:folHlink>
        <a:srgbClr val="99660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F7915"/>
    </a:hlink>
    <a:folHlink>
      <a:srgbClr val="996600"/>
    </a:folHlink>
  </a:clrScheme>
</a:themeOverride>
</file>

<file path=ppt/theme/themeOverride2.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F7915"/>
    </a:hlink>
    <a:folHlink>
      <a:srgbClr val="996600"/>
    </a:folHlink>
  </a:clrScheme>
</a:themeOverride>
</file>

<file path=docProps/app.xml><?xml version="1.0" encoding="utf-8"?>
<Properties xmlns="http://schemas.openxmlformats.org/officeDocument/2006/extended-properties" xmlns:vt="http://schemas.openxmlformats.org/officeDocument/2006/docPropsVTypes">
  <Template/>
  <TotalTime>18718</TotalTime>
  <Words>2101</Words>
  <Application>Microsoft Office PowerPoint</Application>
  <PresentationFormat>Προβολή στην οθόνη (4:3)</PresentationFormat>
  <Paragraphs>240</Paragraphs>
  <Slides>37</Slides>
  <Notes>1</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37</vt:i4>
      </vt:variant>
    </vt:vector>
  </HeadingPairs>
  <TitlesOfParts>
    <vt:vector size="46" baseType="lpstr">
      <vt:lpstr>MS PGothic</vt:lpstr>
      <vt:lpstr>Arial</vt:lpstr>
      <vt:lpstr>Calibri</vt:lpstr>
      <vt:lpstr>Calibri (Body)</vt:lpstr>
      <vt:lpstr>Times New Roman</vt:lpstr>
      <vt:lpstr>Tw Cen MT</vt:lpstr>
      <vt:lpstr>Wingdings</vt:lpstr>
      <vt:lpstr>Wingdings 2</vt:lpstr>
      <vt:lpstr>Theme2</vt:lpstr>
      <vt:lpstr> «Η ανάπτυξη της αυτοφροντίδας και τα οφέλη στη δημόσια υγεία και την εθνική οικονομία»</vt:lpstr>
      <vt:lpstr>Περιεχόμενα μελέτης</vt:lpstr>
      <vt:lpstr>Στόχοι μελέτης  </vt:lpstr>
      <vt:lpstr>ΜΗ.ΣΥ.ΦΑ. το κυριότερο εργαλείο της αυτοθεραπείας</vt:lpstr>
      <vt:lpstr>Οι βασικές κατηγορίες ΜΗ.ΣΥ.ΦΑ.</vt:lpstr>
      <vt:lpstr>Αυξανόμενη χρήση της αυτοθεραπείας και των ΜΗ.ΣΥ.ΦΑ διεθνώς</vt:lpstr>
      <vt:lpstr>Η αυτοφροντίδα και η αυτοθεραπεία στην Ευρώπη</vt:lpstr>
      <vt:lpstr>Συνολικές πωλήσεις ΜΗ.ΣΥ.ΦΑ. σε διάφορες χώρες (εκατ. €) </vt:lpstr>
      <vt:lpstr>Οικονομικά και κοινωνικά οφέλη από την ορθή και υπεύθυνη ανάπτυξη της αυτοφροντίδας </vt:lpstr>
      <vt:lpstr> Στοιχεία της μελέτης: Η αντίληψη των φαρμακοποιών για την αυτοφροντίδα - αυτοθεραπεία </vt:lpstr>
      <vt:lpstr>Σχεδόν όλοι οι φαρμακοποιοί (98%) δήλωσαν ότι μπορούν να ανταποκριθούν στο ρόλο του συμβούλου ΠΦΥ</vt:lpstr>
      <vt:lpstr>Η εκπαίδευση για αυτοθεραπεία και ΜΗ.ΣΥ.ΦΑ. να γίνεται από τους συνδέσμους (ΣΦΕΕ,ΠΕΦ,ΕΦΕΧ) και από τις εταιρίες</vt:lpstr>
      <vt:lpstr>  Φαρμακοποιοί: 1 ώρα σε ημερήσια βάση (1 στους 2) και 2 ώρες σε ημερήσια βάση από την εργασία τους (1 στους 3) για υπηρεσίες       </vt:lpstr>
      <vt:lpstr>  7 στους 10 φαρμακοποιούς θεωρούν πολύ σημαντική τη συμβολή των ΜΗ.ΣΥ.ΦΑ. στο ρόλο τους ως σύμβουλου ΠΦΥ       </vt:lpstr>
      <vt:lpstr>   Σχεδόν όλοι οι φαρμακοποιοί (98%) θεωρούν ότι τα ΜΗ.ΣΥ.ΦΑ.  έχουν σημαντική συμβολή στην επικοινωνία τους με τους πολίτες       </vt:lpstr>
      <vt:lpstr>  Η συντριπτική πλειοψηφία των φαρμακοποιών (9 στους 10) εμπιστεύονται τα ΜΗ.ΣΥ.ΦΑ. σαν ασφαλή φάρμακα      </vt:lpstr>
      <vt:lpstr>   6 στους 10 πολίτες σύμφωνα με τους φαρμακοποιούς ρωτούν πάντα τον φαρμακοποιό πριν αγοράσουν ΜΗ.ΣΥ.ΦΑ.            </vt:lpstr>
      <vt:lpstr>      Συμβουλή φαρμακοποιού (96%), ασφάλεια φαρμάκου (93%) επηρεάζουν τους πολίτες στην αγορά  ΜΗ.ΣΥ.ΦΑ.  σύμφωνα με τους φαρμακοποιούς                               </vt:lpstr>
      <vt:lpstr> Στοιχεία της μελέτης: Η αντίληψη των πολιτών για την αυτοφροντίδα - αυτοθεραπεία </vt:lpstr>
      <vt:lpstr>Παρουσίαση του PowerPoint</vt:lpstr>
      <vt:lpstr>  6 στους 10 πολίτες δεν γνώριζαν τι σημαίνει ο όρος αυτοφροντίδα          </vt:lpstr>
      <vt:lpstr>   Πάνω από 5 στους 10 πολίτες πιστεύουν ότι η αυτοφροντίδα είναι πιο άμεση ενέργεια από την επίσκεψη σε ιατρό            </vt:lpstr>
      <vt:lpstr>  Πάνω από 5 στους 10 πολίτες σε περίπτωση αδιαθεσίας περιμένουν να δουν αν θα νιώσουν καλύτερα πριν πάρουν φάρμακο      </vt:lpstr>
      <vt:lpstr>   Σχεδόν 8 στους 10 πολίτες πιστεύει ό,τι μπορεί να αντιμετωπίσει από μόνος του αποτελεσματικά ήπια προβλήματα υγείας        </vt:lpstr>
      <vt:lpstr>Παρουσίαση του PowerPoint</vt:lpstr>
      <vt:lpstr>   Σχεδόν 7 στους 10 πολίτες δείχνει εμπιστοσύνη στα ΜΗ.ΣΥ.ΦΑ.                 </vt:lpstr>
      <vt:lpstr>Κύρια πηγή ενημέρωσης των πολιτών για υπεύθυνη χρήση ΜΗ.ΣΥ.ΦΑ. οι συμβουλές του φαρμακοποιού (42%) και του ιατρού (21%)</vt:lpstr>
      <vt:lpstr>Ασφάλεια φαρμάκου (91%), γρήγορη δράση και αποτελεσματικότητα (88%), συμβουλή του φαρμακοποιού (76%)</vt:lpstr>
      <vt:lpstr>Παρουσίαση του PowerPoint</vt:lpstr>
      <vt:lpstr>     Περίπου 6 στους 10 πολίτες συμβουλεύονται τον ιατρό και σχεδόν 8 στους 10 πολίτες συμβουλεύονται τον φαρμακοποιό                              </vt:lpstr>
      <vt:lpstr>      9 στους 10 πολίτες δηλώνουν ικανοποιημένοι από τις συμβουλές που τους παρέχει ο φαρμακοποιός σχετικά με την αγορά ΜΗ.ΣΥ.ΦΑ.                                   </vt:lpstr>
      <vt:lpstr>      Πάνω από 8 στους 10 πολίτες είναι πρόθυμοι να δώσουν ιατρικό ιστορικό στον φαρμακοποιό τους αν τους ζητηθεί                                  </vt:lpstr>
      <vt:lpstr>       Σχεδόν 9 στους 10 πολίτες απάντησαν ότι δεν θα αγόραζαν ΜΗ.ΣΥ.ΦΑ. διαδικτυακά (e-pharmacy)                                           </vt:lpstr>
      <vt:lpstr>       Πάνω από 7 στους 10 πολίτες δήλωσαν ότι δεν θα επέλεγαν από μόνοι τους ΜΗ.ΣΥ.ΦΑ. χωρίς τη συμβουλή του φαρμακοποιού                                         </vt:lpstr>
      <vt:lpstr>Συμπεράσματα</vt:lpstr>
      <vt:lpstr>Προτάσεις πολιτικής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Svetoslav Danchev</dc:creator>
  <cp:lastModifiedBy>Vagelis Tsogkas</cp:lastModifiedBy>
  <cp:revision>1829</cp:revision>
  <cp:lastPrinted>2016-02-04T07:46:12Z</cp:lastPrinted>
  <dcterms:created xsi:type="dcterms:W3CDTF">2015-05-19T10:26:48Z</dcterms:created>
  <dcterms:modified xsi:type="dcterms:W3CDTF">2018-01-30T22:53:13Z</dcterms:modified>
</cp:coreProperties>
</file>